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1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01" autoAdjust="0"/>
  </p:normalViewPr>
  <p:slideViewPr>
    <p:cSldViewPr snapToGrid="0">
      <p:cViewPr varScale="1">
        <p:scale>
          <a:sx n="107" d="100"/>
          <a:sy n="107" d="100"/>
        </p:scale>
        <p:origin x="17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7155E-6822-431F-A173-4AE1D93E712E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aa-ET"/>
        </a:p>
      </dgm:t>
    </dgm:pt>
    <dgm:pt modelId="{F80AC264-FB1C-42A4-97D3-84C85E807D08}">
      <dgm:prSet phldrT="[Text]"/>
      <dgm:spPr/>
      <dgm:t>
        <a:bodyPr/>
        <a:lstStyle/>
        <a:p>
          <a:r>
            <a:rPr lang="fr-FR"/>
            <a:t>SERVICES DE QUALITÉ ÉLEVÉE, AXÉS SUR LA PERSONNE</a:t>
          </a:r>
        </a:p>
      </dgm:t>
    </dgm:pt>
    <dgm:pt modelId="{C501C869-8BF5-42C6-BB6A-5E44AF45ACBA}" type="parTrans" cxnId="{38E1CB26-F5D5-46FE-9549-0F8852B3CC22}">
      <dgm:prSet/>
      <dgm:spPr/>
      <dgm:t>
        <a:bodyPr/>
        <a:lstStyle/>
        <a:p>
          <a:endParaRPr lang="aa-ET"/>
        </a:p>
      </dgm:t>
    </dgm:pt>
    <dgm:pt modelId="{D330B02B-33D6-4A04-9088-4332D10FCA2B}" type="sibTrans" cxnId="{38E1CB26-F5D5-46FE-9549-0F8852B3CC22}">
      <dgm:prSet/>
      <dgm:spPr/>
      <dgm:t>
        <a:bodyPr/>
        <a:lstStyle/>
        <a:p>
          <a:endParaRPr lang="aa-ET"/>
        </a:p>
      </dgm:t>
    </dgm:pt>
    <dgm:pt modelId="{F202B10B-F5D3-478C-B822-F06413BFA847}">
      <dgm:prSet phldrT="[Text]"/>
      <dgm:spPr/>
      <dgm:t>
        <a:bodyPr/>
        <a:lstStyle/>
        <a:p>
          <a:r>
            <a:rPr lang="fr-FR"/>
            <a:t>ABORDABILITÉ</a:t>
          </a:r>
        </a:p>
        <a:p>
          <a:r>
            <a:rPr lang="fr-FR"/>
            <a:t>PROTECTION FINANCIÈRE</a:t>
          </a:r>
        </a:p>
      </dgm:t>
    </dgm:pt>
    <dgm:pt modelId="{BAD8A8BC-6B74-4A2E-B6FA-5F01F3EA4C9B}" type="parTrans" cxnId="{47E14292-6CA0-4F4A-A937-606F4B47B6AC}">
      <dgm:prSet/>
      <dgm:spPr/>
      <dgm:t>
        <a:bodyPr/>
        <a:lstStyle/>
        <a:p>
          <a:endParaRPr lang="aa-ET"/>
        </a:p>
      </dgm:t>
    </dgm:pt>
    <dgm:pt modelId="{46574BD3-B22D-42DC-95C9-3F2318FF16FB}" type="sibTrans" cxnId="{47E14292-6CA0-4F4A-A937-606F4B47B6AC}">
      <dgm:prSet/>
      <dgm:spPr/>
      <dgm:t>
        <a:bodyPr/>
        <a:lstStyle/>
        <a:p>
          <a:endParaRPr lang="aa-ET"/>
        </a:p>
      </dgm:t>
    </dgm:pt>
    <dgm:pt modelId="{FEF38064-0DFF-464E-9CD7-22A33F71AE31}">
      <dgm:prSet phldrT="[Text]"/>
      <dgm:spPr/>
      <dgm:t>
        <a:bodyPr/>
        <a:lstStyle/>
        <a:p>
          <a:r>
            <a:rPr lang="fr-FR"/>
            <a:t>ACCESSIBILITÉ</a:t>
          </a:r>
        </a:p>
        <a:p>
          <a:r>
            <a:rPr lang="fr-FR"/>
            <a:t>ÉQUITÉ</a:t>
          </a:r>
        </a:p>
      </dgm:t>
    </dgm:pt>
    <dgm:pt modelId="{9001D350-739E-4299-BBF9-A0B0D621F3FE}" type="parTrans" cxnId="{82B216B8-285B-479C-85E4-35E1F415DC60}">
      <dgm:prSet/>
      <dgm:spPr/>
      <dgm:t>
        <a:bodyPr/>
        <a:lstStyle/>
        <a:p>
          <a:endParaRPr lang="aa-ET"/>
        </a:p>
      </dgm:t>
    </dgm:pt>
    <dgm:pt modelId="{CC18DC4F-4FFC-49D1-86E3-8881548CF31E}" type="sibTrans" cxnId="{82B216B8-285B-479C-85E4-35E1F415DC60}">
      <dgm:prSet/>
      <dgm:spPr/>
      <dgm:t>
        <a:bodyPr/>
        <a:lstStyle/>
        <a:p>
          <a:endParaRPr lang="aa-ET"/>
        </a:p>
      </dgm:t>
    </dgm:pt>
    <dgm:pt modelId="{F899F472-8322-4A3E-B167-5A43186825F6}">
      <dgm:prSet phldrT="[Text]"/>
      <dgm:spPr/>
      <dgm:t>
        <a:bodyPr/>
        <a:lstStyle/>
        <a:p>
          <a:r>
            <a:rPr lang="fr-FR" dirty="0"/>
            <a:t>QUALITÉ : SANS DANGER, RESPECTUEUX DES DÉLAIS, EFFICACE, EFFICIENT, ÉQUITABLE, AXÉ SUR LE PATIENT</a:t>
          </a:r>
        </a:p>
      </dgm:t>
    </dgm:pt>
    <dgm:pt modelId="{D41AC667-43E0-48F4-B2E4-E60A97728110}" type="parTrans" cxnId="{2D115C01-708E-444C-A2F8-E9E9D193E893}">
      <dgm:prSet/>
      <dgm:spPr/>
      <dgm:t>
        <a:bodyPr/>
        <a:lstStyle/>
        <a:p>
          <a:endParaRPr lang="aa-ET"/>
        </a:p>
      </dgm:t>
    </dgm:pt>
    <dgm:pt modelId="{989F9AC2-B059-46CC-892E-0D782ECCB01A}" type="sibTrans" cxnId="{2D115C01-708E-444C-A2F8-E9E9D193E893}">
      <dgm:prSet/>
      <dgm:spPr/>
      <dgm:t>
        <a:bodyPr/>
        <a:lstStyle/>
        <a:p>
          <a:endParaRPr lang="aa-ET"/>
        </a:p>
      </dgm:t>
    </dgm:pt>
    <dgm:pt modelId="{52744BAF-621B-4403-8AEC-91757C51F5BC}">
      <dgm:prSet phldrT="[Text]"/>
      <dgm:spPr/>
      <dgm:t>
        <a:bodyPr/>
        <a:lstStyle/>
        <a:p>
          <a:r>
            <a:rPr lang="fr-FR"/>
            <a:t>SERVICES</a:t>
          </a:r>
        </a:p>
        <a:p>
          <a:r>
            <a:rPr lang="fr-FR"/>
            <a:t>ABORDABLES</a:t>
          </a:r>
        </a:p>
      </dgm:t>
    </dgm:pt>
    <dgm:pt modelId="{229FEFC3-C0B9-425C-8CA6-88653242A30A}" type="parTrans" cxnId="{78A3EC10-8D5D-4214-83CB-0F7AC7022C31}">
      <dgm:prSet/>
      <dgm:spPr/>
      <dgm:t>
        <a:bodyPr/>
        <a:lstStyle/>
        <a:p>
          <a:endParaRPr lang="aa-ET"/>
        </a:p>
      </dgm:t>
    </dgm:pt>
    <dgm:pt modelId="{8013BF82-E431-40A7-884D-C12DF20EAAA9}" type="sibTrans" cxnId="{78A3EC10-8D5D-4214-83CB-0F7AC7022C31}">
      <dgm:prSet/>
      <dgm:spPr/>
      <dgm:t>
        <a:bodyPr/>
        <a:lstStyle/>
        <a:p>
          <a:endParaRPr lang="aa-ET"/>
        </a:p>
      </dgm:t>
    </dgm:pt>
    <dgm:pt modelId="{36BDB343-BD36-472B-AAED-CC539635FFCC}" type="pres">
      <dgm:prSet presAssocID="{AD67155E-6822-431F-A173-4AE1D93E712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EFA286-0737-4B4B-8D93-3E64DF41933A}" type="pres">
      <dgm:prSet presAssocID="{AD67155E-6822-431F-A173-4AE1D93E712E}" presName="matrix" presStyleCnt="0"/>
      <dgm:spPr/>
    </dgm:pt>
    <dgm:pt modelId="{6A94A94F-B9C1-4BA5-800D-E88D24850503}" type="pres">
      <dgm:prSet presAssocID="{AD67155E-6822-431F-A173-4AE1D93E712E}" presName="tile1" presStyleLbl="node1" presStyleIdx="0" presStyleCnt="4"/>
      <dgm:spPr/>
    </dgm:pt>
    <dgm:pt modelId="{C3942518-6461-4188-B69E-288443524C14}" type="pres">
      <dgm:prSet presAssocID="{AD67155E-6822-431F-A173-4AE1D93E71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68D331-3B29-44B0-95C5-6977ED189843}" type="pres">
      <dgm:prSet presAssocID="{AD67155E-6822-431F-A173-4AE1D93E712E}" presName="tile2" presStyleLbl="node1" presStyleIdx="1" presStyleCnt="4"/>
      <dgm:spPr/>
    </dgm:pt>
    <dgm:pt modelId="{2C1218E5-C329-47CA-B94F-27A37F8D334E}" type="pres">
      <dgm:prSet presAssocID="{AD67155E-6822-431F-A173-4AE1D93E71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B70F5E2-8D4D-4F84-8ADF-A0CC1C0679C2}" type="pres">
      <dgm:prSet presAssocID="{AD67155E-6822-431F-A173-4AE1D93E712E}" presName="tile3" presStyleLbl="node1" presStyleIdx="2" presStyleCnt="4"/>
      <dgm:spPr/>
    </dgm:pt>
    <dgm:pt modelId="{820B2F19-3CD6-4FA8-B236-2B2FCD3B3EC2}" type="pres">
      <dgm:prSet presAssocID="{AD67155E-6822-431F-A173-4AE1D93E71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9AF3A2-4F71-4AEB-86B4-B5A933158782}" type="pres">
      <dgm:prSet presAssocID="{AD67155E-6822-431F-A173-4AE1D93E712E}" presName="tile4" presStyleLbl="node1" presStyleIdx="3" presStyleCnt="4"/>
      <dgm:spPr/>
    </dgm:pt>
    <dgm:pt modelId="{AB664800-9C05-4F78-96FF-782DA72A141C}" type="pres">
      <dgm:prSet presAssocID="{AD67155E-6822-431F-A173-4AE1D93E71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75D6A93-74DB-4481-9747-7D1F828E3CE1}" type="pres">
      <dgm:prSet presAssocID="{AD67155E-6822-431F-A173-4AE1D93E712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D115C01-708E-444C-A2F8-E9E9D193E893}" srcId="{F80AC264-FB1C-42A4-97D3-84C85E807D08}" destId="{F899F472-8322-4A3E-B167-5A43186825F6}" srcOrd="2" destOrd="0" parTransId="{D41AC667-43E0-48F4-B2E4-E60A97728110}" sibTransId="{989F9AC2-B059-46CC-892E-0D782ECCB01A}"/>
    <dgm:cxn modelId="{78A3EC10-8D5D-4214-83CB-0F7AC7022C31}" srcId="{F80AC264-FB1C-42A4-97D3-84C85E807D08}" destId="{52744BAF-621B-4403-8AEC-91757C51F5BC}" srcOrd="3" destOrd="0" parTransId="{229FEFC3-C0B9-425C-8CA6-88653242A30A}" sibTransId="{8013BF82-E431-40A7-884D-C12DF20EAAA9}"/>
    <dgm:cxn modelId="{38E1CB26-F5D5-46FE-9549-0F8852B3CC22}" srcId="{AD67155E-6822-431F-A173-4AE1D93E712E}" destId="{F80AC264-FB1C-42A4-97D3-84C85E807D08}" srcOrd="0" destOrd="0" parTransId="{C501C869-8BF5-42C6-BB6A-5E44AF45ACBA}" sibTransId="{D330B02B-33D6-4A04-9088-4332D10FCA2B}"/>
    <dgm:cxn modelId="{E0CD4F2A-A85C-4CE0-B94E-DEEA9A6A1E5F}" type="presOf" srcId="{FEF38064-0DFF-464E-9CD7-22A33F71AE31}" destId="{2C1218E5-C329-47CA-B94F-27A37F8D334E}" srcOrd="1" destOrd="0" presId="urn:microsoft.com/office/officeart/2005/8/layout/matrix1"/>
    <dgm:cxn modelId="{69142A39-7864-45C2-ABA4-6FA504FB03EB}" type="presOf" srcId="{F80AC264-FB1C-42A4-97D3-84C85E807D08}" destId="{275D6A93-74DB-4481-9747-7D1F828E3CE1}" srcOrd="0" destOrd="0" presId="urn:microsoft.com/office/officeart/2005/8/layout/matrix1"/>
    <dgm:cxn modelId="{4BFD8C66-5000-4CBC-98A5-2B06BACA8647}" type="presOf" srcId="{AD67155E-6822-431F-A173-4AE1D93E712E}" destId="{36BDB343-BD36-472B-AAED-CC539635FFCC}" srcOrd="0" destOrd="0" presId="urn:microsoft.com/office/officeart/2005/8/layout/matrix1"/>
    <dgm:cxn modelId="{DF80A870-1533-47A2-9978-4735CBF7F71F}" type="presOf" srcId="{F899F472-8322-4A3E-B167-5A43186825F6}" destId="{820B2F19-3CD6-4FA8-B236-2B2FCD3B3EC2}" srcOrd="1" destOrd="0" presId="urn:microsoft.com/office/officeart/2005/8/layout/matrix1"/>
    <dgm:cxn modelId="{5B50BC85-E3EA-4765-BA5E-A0BA4C1CBD33}" type="presOf" srcId="{FEF38064-0DFF-464E-9CD7-22A33F71AE31}" destId="{8368D331-3B29-44B0-95C5-6977ED189843}" srcOrd="0" destOrd="0" presId="urn:microsoft.com/office/officeart/2005/8/layout/matrix1"/>
    <dgm:cxn modelId="{47E14292-6CA0-4F4A-A937-606F4B47B6AC}" srcId="{F80AC264-FB1C-42A4-97D3-84C85E807D08}" destId="{F202B10B-F5D3-478C-B822-F06413BFA847}" srcOrd="0" destOrd="0" parTransId="{BAD8A8BC-6B74-4A2E-B6FA-5F01F3EA4C9B}" sibTransId="{46574BD3-B22D-42DC-95C9-3F2318FF16FB}"/>
    <dgm:cxn modelId="{F1F8D5A0-56FB-4252-857C-E37E0D985BC7}" type="presOf" srcId="{F202B10B-F5D3-478C-B822-F06413BFA847}" destId="{C3942518-6461-4188-B69E-288443524C14}" srcOrd="1" destOrd="0" presId="urn:microsoft.com/office/officeart/2005/8/layout/matrix1"/>
    <dgm:cxn modelId="{379351B7-CE7F-45BB-8296-49CD689B20BE}" type="presOf" srcId="{F202B10B-F5D3-478C-B822-F06413BFA847}" destId="{6A94A94F-B9C1-4BA5-800D-E88D24850503}" srcOrd="0" destOrd="0" presId="urn:microsoft.com/office/officeart/2005/8/layout/matrix1"/>
    <dgm:cxn modelId="{82B216B8-285B-479C-85E4-35E1F415DC60}" srcId="{F80AC264-FB1C-42A4-97D3-84C85E807D08}" destId="{FEF38064-0DFF-464E-9CD7-22A33F71AE31}" srcOrd="1" destOrd="0" parTransId="{9001D350-739E-4299-BBF9-A0B0D621F3FE}" sibTransId="{CC18DC4F-4FFC-49D1-86E3-8881548CF31E}"/>
    <dgm:cxn modelId="{A7C93FC5-28F6-42CA-B2B0-69B3893C6483}" type="presOf" srcId="{52744BAF-621B-4403-8AEC-91757C51F5BC}" destId="{B59AF3A2-4F71-4AEB-86B4-B5A933158782}" srcOrd="0" destOrd="0" presId="urn:microsoft.com/office/officeart/2005/8/layout/matrix1"/>
    <dgm:cxn modelId="{9FDCA1E7-0977-446E-998D-7FDF2FC5F972}" type="presOf" srcId="{F899F472-8322-4A3E-B167-5A43186825F6}" destId="{CB70F5E2-8D4D-4F84-8ADF-A0CC1C0679C2}" srcOrd="0" destOrd="0" presId="urn:microsoft.com/office/officeart/2005/8/layout/matrix1"/>
    <dgm:cxn modelId="{53E2A9EA-8E9C-47BA-9FDE-E0BD61CBF29B}" type="presOf" srcId="{52744BAF-621B-4403-8AEC-91757C51F5BC}" destId="{AB664800-9C05-4F78-96FF-782DA72A141C}" srcOrd="1" destOrd="0" presId="urn:microsoft.com/office/officeart/2005/8/layout/matrix1"/>
    <dgm:cxn modelId="{9608CAB0-8D19-424D-86CC-5C2E837AE3BA}" type="presParOf" srcId="{36BDB343-BD36-472B-AAED-CC539635FFCC}" destId="{E4EFA286-0737-4B4B-8D93-3E64DF41933A}" srcOrd="0" destOrd="0" presId="urn:microsoft.com/office/officeart/2005/8/layout/matrix1"/>
    <dgm:cxn modelId="{9AF36958-D7F7-4D08-AA6B-7FCCFD698A4F}" type="presParOf" srcId="{E4EFA286-0737-4B4B-8D93-3E64DF41933A}" destId="{6A94A94F-B9C1-4BA5-800D-E88D24850503}" srcOrd="0" destOrd="0" presId="urn:microsoft.com/office/officeart/2005/8/layout/matrix1"/>
    <dgm:cxn modelId="{EF75D857-7B92-4FA3-B4DC-90EB213AAE80}" type="presParOf" srcId="{E4EFA286-0737-4B4B-8D93-3E64DF41933A}" destId="{C3942518-6461-4188-B69E-288443524C14}" srcOrd="1" destOrd="0" presId="urn:microsoft.com/office/officeart/2005/8/layout/matrix1"/>
    <dgm:cxn modelId="{36B91E42-C8EE-4DA4-B3CF-E3BB281DEF98}" type="presParOf" srcId="{E4EFA286-0737-4B4B-8D93-3E64DF41933A}" destId="{8368D331-3B29-44B0-95C5-6977ED189843}" srcOrd="2" destOrd="0" presId="urn:microsoft.com/office/officeart/2005/8/layout/matrix1"/>
    <dgm:cxn modelId="{2DFABCFF-B1BD-4F22-868B-F33F9456B847}" type="presParOf" srcId="{E4EFA286-0737-4B4B-8D93-3E64DF41933A}" destId="{2C1218E5-C329-47CA-B94F-27A37F8D334E}" srcOrd="3" destOrd="0" presId="urn:microsoft.com/office/officeart/2005/8/layout/matrix1"/>
    <dgm:cxn modelId="{FFA9AF3D-8CAF-4D2A-9350-6B9EDAC35FFD}" type="presParOf" srcId="{E4EFA286-0737-4B4B-8D93-3E64DF41933A}" destId="{CB70F5E2-8D4D-4F84-8ADF-A0CC1C0679C2}" srcOrd="4" destOrd="0" presId="urn:microsoft.com/office/officeart/2005/8/layout/matrix1"/>
    <dgm:cxn modelId="{A30AB5F9-8E30-4563-A38A-FFBF6029D09F}" type="presParOf" srcId="{E4EFA286-0737-4B4B-8D93-3E64DF41933A}" destId="{820B2F19-3CD6-4FA8-B236-2B2FCD3B3EC2}" srcOrd="5" destOrd="0" presId="urn:microsoft.com/office/officeart/2005/8/layout/matrix1"/>
    <dgm:cxn modelId="{350D4BB5-7C37-45D2-B79B-32BF1496847B}" type="presParOf" srcId="{E4EFA286-0737-4B4B-8D93-3E64DF41933A}" destId="{B59AF3A2-4F71-4AEB-86B4-B5A933158782}" srcOrd="6" destOrd="0" presId="urn:microsoft.com/office/officeart/2005/8/layout/matrix1"/>
    <dgm:cxn modelId="{796F0DF8-5AF4-4CF0-9E95-F02695C5838E}" type="presParOf" srcId="{E4EFA286-0737-4B4B-8D93-3E64DF41933A}" destId="{AB664800-9C05-4F78-96FF-782DA72A141C}" srcOrd="7" destOrd="0" presId="urn:microsoft.com/office/officeart/2005/8/layout/matrix1"/>
    <dgm:cxn modelId="{2B793791-9922-4FCE-9C17-7F1D942D8576}" type="presParOf" srcId="{36BDB343-BD36-472B-AAED-CC539635FFCC}" destId="{275D6A93-74DB-4481-9747-7D1F828E3C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4A94F-B9C1-4BA5-800D-E88D24850503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ABORDABILITÉ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PROTECTION FINANCIÈRE</a:t>
          </a:r>
        </a:p>
      </dsp:txBody>
      <dsp:txXfrm rot="5400000">
        <a:off x="-1" y="1"/>
        <a:ext cx="4114800" cy="1697236"/>
      </dsp:txXfrm>
    </dsp:sp>
    <dsp:sp modelId="{8368D331-3B29-44B0-95C5-6977ED189843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ACCESSIBILITÉ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ÉQUITÉ</a:t>
          </a:r>
        </a:p>
      </dsp:txBody>
      <dsp:txXfrm>
        <a:off x="4114800" y="0"/>
        <a:ext cx="4114800" cy="1697236"/>
      </dsp:txXfrm>
    </dsp:sp>
    <dsp:sp modelId="{CB70F5E2-8D4D-4F84-8ADF-A0CC1C0679C2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QUALITÉ : SANS DANGER, RESPECTUEUX DES DÉLAIS, EFFICACE, EFFICIENT, ÉQUITABLE, AXÉ SUR LE PATIENT</a:t>
          </a:r>
        </a:p>
      </dsp:txBody>
      <dsp:txXfrm rot="10800000">
        <a:off x="0" y="2828726"/>
        <a:ext cx="4114800" cy="1697236"/>
      </dsp:txXfrm>
    </dsp:sp>
    <dsp:sp modelId="{B59AF3A2-4F71-4AEB-86B4-B5A933158782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SERVICES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ABORDABLES</a:t>
          </a:r>
        </a:p>
      </dsp:txBody>
      <dsp:txXfrm rot="-5400000">
        <a:off x="4114799" y="2828726"/>
        <a:ext cx="4114800" cy="1697236"/>
      </dsp:txXfrm>
    </dsp:sp>
    <dsp:sp modelId="{275D6A93-74DB-4481-9747-7D1F828E3CE1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SERVICES DE QUALITÉ ÉLEVÉE, AXÉS SUR LA PERSONNE</a:t>
          </a: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14E5-B4C7-4E52-A61C-F78AC65025A4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9FC86-C9F9-43BD-B86F-06AE5021A2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4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95F1C-CBF6-474B-975B-D50A926BF1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5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translators,</a:t>
            </a:r>
            <a:r>
              <a:rPr lang="en-US" baseline="0" dirty="0"/>
              <a:t> Alain and 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90D13-F1F8-4522-B46E-EB1F991A150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1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9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138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8667" y="-3103"/>
            <a:ext cx="3725333" cy="6140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088098" y="4091580"/>
            <a:ext cx="1055899" cy="204233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4465" y="1294686"/>
            <a:ext cx="7155743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5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7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5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54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87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11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90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7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97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17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7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43278" y="874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6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383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72323"/>
            <a:ext cx="7155743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138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82"/>
            <a:ext cx="7388578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87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13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3600" y="2407813"/>
            <a:ext cx="19304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45058" y="3435764"/>
            <a:ext cx="1398942" cy="27058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4465" y="1294686"/>
            <a:ext cx="7155743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rot="10800000">
            <a:off x="6864350" y="-2"/>
            <a:ext cx="2279650" cy="1468265"/>
          </a:xfrm>
          <a:prstGeom prst="rtTriangle">
            <a:avLst/>
          </a:prstGeom>
          <a:solidFill>
            <a:srgbClr val="D984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7391348" y="-2"/>
            <a:ext cx="1752649" cy="1128837"/>
          </a:xfrm>
          <a:prstGeom prst="rtTriangle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JLN-logo-final-small-horizonta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68" y="5984670"/>
            <a:ext cx="1955808" cy="10073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79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08343" y="-3"/>
            <a:ext cx="1135652" cy="731444"/>
          </a:xfrm>
          <a:prstGeom prst="rtTriangle">
            <a:avLst/>
          </a:prstGeom>
          <a:solidFill>
            <a:srgbClr val="1B6D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30336" r="54167" b="30172"/>
          <a:stretch/>
        </p:blipFill>
        <p:spPr>
          <a:xfrm>
            <a:off x="457200" y="6178803"/>
            <a:ext cx="1906416" cy="625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5" t="27083" r="6667" b="32083"/>
          <a:stretch/>
        </p:blipFill>
        <p:spPr>
          <a:xfrm>
            <a:off x="3621272" y="6127877"/>
            <a:ext cx="2089124" cy="7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4417E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/>
          </a:bodyPr>
          <a:lstStyle/>
          <a:p>
            <a:r>
              <a:rPr lang="fr-FR"/>
              <a:t>Joint Learning Network</a:t>
            </a:r>
            <a:br>
              <a:rPr lang="fr-FR"/>
            </a:br>
            <a:br>
              <a:rPr lang="fr-FR"/>
            </a:br>
            <a:r>
              <a:rPr lang="fr-FR"/>
              <a:t>Collectif d’engagement du secteur privé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r-FR" b="1">
                <a:solidFill>
                  <a:schemeClr val="tx1"/>
                </a:solidFill>
                <a:latin typeface="+mj-lt"/>
              </a:rPr>
              <a:t>LE CONTEXTE KENYAN</a:t>
            </a:r>
          </a:p>
          <a:p>
            <a:endParaRPr lang="en-US" b="1" dirty="0">
              <a:solidFill>
                <a:schemeClr val="tx1"/>
              </a:solidFill>
              <a:latin typeface="+mj-lt"/>
            </a:endParaRPr>
          </a:p>
          <a:p>
            <a:r>
              <a:rPr lang="fr-FR" b="1">
                <a:solidFill>
                  <a:schemeClr val="tx1"/>
                </a:solidFill>
                <a:latin typeface="+mj-lt"/>
              </a:rPr>
              <a:t>Auteurs : Julia Ouko – NHIF </a:t>
            </a:r>
          </a:p>
          <a:p>
            <a:r>
              <a:rPr lang="fr-FR" b="1">
                <a:solidFill>
                  <a:schemeClr val="tx1"/>
                </a:solidFill>
                <a:latin typeface="+mj-lt"/>
              </a:rPr>
              <a:t> et </a:t>
            </a:r>
          </a:p>
          <a:p>
            <a:r>
              <a:rPr lang="fr-FR" b="1">
                <a:solidFill>
                  <a:schemeClr val="tx1"/>
                </a:solidFill>
                <a:latin typeface="+mj-lt"/>
              </a:rPr>
              <a:t>Sylvia Wamuhu – PS Kenya</a:t>
            </a:r>
          </a:p>
        </p:txBody>
      </p:sp>
    </p:spTree>
    <p:extLst>
      <p:ext uri="{BB962C8B-B14F-4D97-AF65-F5344CB8AC3E}">
        <p14:creationId xmlns:p14="http://schemas.microsoft.com/office/powerpoint/2010/main" val="163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2FF5-0ED3-4C4A-9BC5-86EB01AD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>
                <a:latin typeface="Calibri" panose="020F0502020204030204" pitchFamily="34" charset="0"/>
              </a:rPr>
              <a:t>CONTEXTE DU PAYS – 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CFAF-49B4-43D2-A775-EC18F905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621970"/>
            <a:ext cx="2883102" cy="424731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r-FR" sz="1800">
                <a:latin typeface="+mn-lt"/>
              </a:rPr>
              <a:t>Population du Kenya : 47,6 millions d’habitants – Recensement de 2019</a:t>
            </a:r>
          </a:p>
          <a:p>
            <a:r>
              <a:rPr lang="fr-FR" sz="1800">
                <a:latin typeface="+mn-lt"/>
              </a:rPr>
              <a:t>Les zones rurales représentent 68,9 %, soit 32,8 millions d’habitants, tandis que les zones urbaines représentent 31,1 %, soit 14,8 millions d’habitants</a:t>
            </a:r>
          </a:p>
          <a:p>
            <a:r>
              <a:rPr lang="fr-FR" sz="1800" b="0" i="0">
                <a:solidFill>
                  <a:srgbClr val="333333"/>
                </a:solidFill>
                <a:latin typeface="+mn-lt"/>
              </a:rPr>
              <a:t>Les établissements de santé publics et privés au Kenya sont quasiment du même nombre, soit environ 5 000 de chaque</a:t>
            </a:r>
          </a:p>
          <a:p>
            <a:r>
              <a:rPr lang="fr-FR" sz="1800">
                <a:solidFill>
                  <a:srgbClr val="333333"/>
                </a:solidFill>
                <a:latin typeface="+mn-lt"/>
              </a:rPr>
              <a:t>Environ 7,2 millions de personnes sont inscrites au NHIF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006A8-75E8-4181-9180-0786F07DAE6A}"/>
              </a:ext>
            </a:extLst>
          </p:cNvPr>
          <p:cNvSpPr txBox="1"/>
          <p:nvPr/>
        </p:nvSpPr>
        <p:spPr>
          <a:xfrm>
            <a:off x="4550229" y="1621970"/>
            <a:ext cx="3973286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333333"/>
                </a:solidFill>
                <a:latin typeface="+mn-lt"/>
              </a:rPr>
              <a:t>Le NHIF est le plus grand prestataire d’assurance maladie, couvrant 88,4 % de la population assurée et les payeurs privés environ 11,6 %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333333"/>
                </a:solidFill>
                <a:latin typeface="+mn-lt"/>
              </a:rPr>
              <a:t>Couverture obligatoire du secteur formel par l’imposition directe des salaires et inscription volontaire du secteur informel</a:t>
            </a:r>
            <a:r>
              <a:rPr lang="fr-FR" sz="1600" dirty="0">
                <a:solidFill>
                  <a:srgbClr val="333333"/>
                </a:solidFill>
                <a:latin typeface="+mn-lt"/>
              </a:rPr>
              <a:t>.</a:t>
            </a:r>
            <a:r>
              <a:rPr lang="fr-FR" sz="1600" b="0" i="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Le NHIF passe des contrats avec tous les établissements de santé publics, privés et confessionnels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Les termes du contrat sont conçus par le NHIF avec la participation des parties prenantes.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Les prestataires de soins de santé choisissent le service pour l’achat. </a:t>
            </a:r>
          </a:p>
        </p:txBody>
      </p:sp>
    </p:spTree>
    <p:extLst>
      <p:ext uri="{BB962C8B-B14F-4D97-AF65-F5344CB8AC3E}">
        <p14:creationId xmlns:p14="http://schemas.microsoft.com/office/powerpoint/2010/main" val="385682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6024-2578-490E-9D7C-B07A571B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>
                <a:latin typeface="+mn-lt"/>
              </a:rPr>
              <a:t>PRIORITÉS DU SYSTÈME DE SANTÉ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077D27-86B2-431B-966C-9729B8E7C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0989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A048-FE21-4783-9CF1-F85A6D3D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>
                <a:latin typeface="+mj-lt"/>
              </a:rPr>
              <a:t>APPROCHE DE LA CSU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8FFF6F-EE41-46B5-B98A-1CF3C7B3EB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14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46BF-35A6-4279-8912-B76F9201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>
                <a:latin typeface="+mj-lt"/>
              </a:rPr>
              <a:t>SITUATION EN MATIÈRE DE FINANCEMENT DE LA SANTÉ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00201"/>
            <a:ext cx="2862943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/>
              <a:t>Sources de financement des soins de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Public (gouvernement)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À la charge des usagers (OOP)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Bailleurs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NHIF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Payeurs privés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F612D5-B9F9-4982-855C-7F34FF87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971" y="1600201"/>
            <a:ext cx="4963886" cy="4180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tx1"/>
                </a:solidFill>
                <a:latin typeface="+mn-lt"/>
                <a:cs typeface="+mn-cs"/>
              </a:rPr>
              <a:t>Le NHIF est le seul assureur public – les recettes provenant des contributions des membres qui sont utilisées pour rembourser les secteurs privé et public.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tx1"/>
                </a:solidFill>
                <a:latin typeface="+mn-lt"/>
                <a:cs typeface="+mn-cs"/>
              </a:rPr>
              <a:t>Le NHIF achète ensuite stratégiquement des services de santé auprès de prestataires accrédités.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tx1"/>
                </a:solidFill>
                <a:latin typeface="+mn-lt"/>
                <a:cs typeface="+mn-cs"/>
              </a:rPr>
              <a:t>L’étendue du service et le besoin de service déterminent ce qui peut être acheté</a:t>
            </a:r>
            <a:r>
              <a:rPr lang="fr-FR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78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4AC8-E44F-4CEA-AA16-02A0ED09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161447"/>
            <a:ext cx="7557911" cy="929343"/>
          </a:xfrm>
        </p:spPr>
        <p:txBody>
          <a:bodyPr>
            <a:normAutofit/>
          </a:bodyPr>
          <a:lstStyle/>
          <a:p>
            <a:r>
              <a:rPr lang="fr-FR" sz="3600">
                <a:latin typeface="+mj-lt"/>
              </a:rPr>
              <a:t>ENGAGEMENT PUBLIC-PRIVÉ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616E-FEE6-4481-AC7B-76E94C80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0" y="1011440"/>
            <a:ext cx="4078843" cy="233603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Déclaration volontaire des prestataires privés.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Contractualisation sur la base d’une analyse des besoins.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L’étendue des services détermine l’achat.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Le prestataire conserve le droit de choisir.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Cycle de contractualisation – tous les 3 ans</a:t>
            </a:r>
            <a:r>
              <a:rPr lang="fr-FR" sz="16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0F2DA-4CBB-4A30-B49B-FB7A6F5AB5FA}"/>
              </a:ext>
            </a:extLst>
          </p:cNvPr>
          <p:cNvSpPr txBox="1"/>
          <p:nvPr/>
        </p:nvSpPr>
        <p:spPr>
          <a:xfrm>
            <a:off x="4528457" y="1039145"/>
            <a:ext cx="4158343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Financement de la santé sur la base d’une offre d’acceptation.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Remboursements basés sur les taux approuvés.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Des mécanismes de paiement mixtes sont appliqués.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Varie selon la capitation, la rémunération à l’acte, la rémunération forfaitaire à l’acte, le rabais, le cas par cas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9C101-98E4-4B73-9F7A-B61E8AAA4994}"/>
              </a:ext>
            </a:extLst>
          </p:cNvPr>
          <p:cNvSpPr txBox="1"/>
          <p:nvPr/>
        </p:nvSpPr>
        <p:spPr>
          <a:xfrm>
            <a:off x="206830" y="3432115"/>
            <a:ext cx="847997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L’autorité kenyane de surveillance des professions de santé examine et classe les établissements de santé publics et privés selon différents niveaux – le niveau 6 étant le plus élevé et le niveau 1 le plus 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Environ 47 % de la population kenyane se fait soigner par le secteur privé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Cela fait du secteur privé un acteur important qui ne peut être ignoré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Pour être accrédités, les établissements privés doivent répondre à des normes de qualité minimales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 secteur privé dispose de différents organismes pour défendre ses intérêts, par exemple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Alliance des soins de santé privés au Kenya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Fédération kenyane de la santé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Des ONG comme PS Kenya et les organisations confessionnelles</a:t>
            </a:r>
          </a:p>
        </p:txBody>
      </p:sp>
    </p:spTree>
    <p:extLst>
      <p:ext uri="{BB962C8B-B14F-4D97-AF65-F5344CB8AC3E}">
        <p14:creationId xmlns:p14="http://schemas.microsoft.com/office/powerpoint/2010/main" val="187440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46" y="-21281"/>
            <a:ext cx="7936992" cy="975318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Calibri" panose="020F0502020204030204" pitchFamily="34" charset="0"/>
              </a:rPr>
              <a:t>EXPÉRIENCE EN MATIÈRE DE CONTRACTUALISATION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990" y="3567974"/>
            <a:ext cx="3942753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L’expérience du secteur privé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Long processus de contractualisation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Retard dans les remboursements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Processus de réclamations mixtes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Une licence KPMDB est requise, bien que certains établissements privés soient gérés par des infirmiers et des agents cliniques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Mais l’un des meilleurs payeurs comparé à l’assurance privée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046B9-C86A-482F-9359-6B3938BB5D1E}"/>
              </a:ext>
            </a:extLst>
          </p:cNvPr>
          <p:cNvSpPr txBox="1"/>
          <p:nvPr/>
        </p:nvSpPr>
        <p:spPr>
          <a:xfrm>
            <a:off x="4833258" y="3635321"/>
            <a:ext cx="407125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L’expérience du NHIF </a:t>
            </a:r>
          </a:p>
          <a:p>
            <a:r>
              <a:rPr lang="fr-FR" sz="1600" dirty="0"/>
              <a:t>- Expérience en matière de contractualisation – modèle commercial</a:t>
            </a:r>
          </a:p>
          <a:p>
            <a:r>
              <a:rPr lang="fr-FR" sz="1600" dirty="0"/>
              <a:t>- Le droit de choisir a des effets négatifs.</a:t>
            </a:r>
          </a:p>
          <a:p>
            <a:r>
              <a:rPr lang="fr-FR" sz="1600" dirty="0"/>
              <a:t>- Variations en cours de cycle – amendements.</a:t>
            </a:r>
          </a:p>
          <a:p>
            <a:r>
              <a:rPr lang="fr-FR" sz="1600" dirty="0"/>
              <a:t>- Demandes d’avenants interminables.</a:t>
            </a:r>
          </a:p>
          <a:p>
            <a:r>
              <a:rPr lang="fr-FR" sz="1600" dirty="0"/>
              <a:t>- Violations – </a:t>
            </a:r>
            <a:r>
              <a:rPr lang="fr-FR" sz="1600" dirty="0" err="1"/>
              <a:t>cofacturation</a:t>
            </a:r>
            <a:r>
              <a:rPr lang="fr-FR" sz="1600" dirty="0"/>
              <a:t>, dégroupage, coassurance, soins de faible qualité, longs séjours, services induits par le prestataire, etc.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BD230-A070-4691-B195-58277BAC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" t="32363" r="1606" b="18700"/>
          <a:stretch/>
        </p:blipFill>
        <p:spPr>
          <a:xfrm>
            <a:off x="944010" y="843202"/>
            <a:ext cx="6937248" cy="25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09C8-ADBF-44F0-A24A-D957BF7A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>
                <a:latin typeface="+mj-lt"/>
              </a:rPr>
              <a:t>PROCHAINES ÉTAPES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8CA6-A92A-400A-BB74-0E4664D0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33657" cy="39515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r-FR" sz="2400">
                <a:latin typeface="+mn-lt"/>
              </a:rPr>
              <a:t>Repenser le modèle économique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fr-FR" sz="2400">
                <a:latin typeface="+mn-lt"/>
              </a:rPr>
              <a:t>Réseaux de soins primaires dans les établissements publics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fr-FR" sz="2400">
                <a:latin typeface="+mn-lt"/>
              </a:rPr>
              <a:t>Contractualisation des établissements privés en réseau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fr-FR" sz="2400">
                <a:latin typeface="+mn-lt"/>
              </a:rPr>
              <a:t>Automatisation des procédures de réclamation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fr-FR" sz="2400">
                <a:latin typeface="+mn-lt"/>
              </a:rPr>
              <a:t>Inclusion du secteur privé dans la CSU – par le gouvernement 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fr-FR" sz="2400">
                <a:latin typeface="+mn-lt"/>
              </a:rPr>
              <a:t>COVID ?</a:t>
            </a:r>
          </a:p>
          <a:p>
            <a:endParaRPr lang="en-US" sz="2000" dirty="0">
              <a:latin typeface="+mn-lt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4382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23850"/>
            <a:ext cx="9144000" cy="1909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286"/>
            <a:ext cx="1838762" cy="3556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21500" r="4864" b="16513"/>
          <a:stretch/>
        </p:blipFill>
        <p:spPr>
          <a:xfrm>
            <a:off x="2535766" y="242192"/>
            <a:ext cx="3828370" cy="13102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8644" y="2797300"/>
            <a:ext cx="9144001" cy="3858186"/>
            <a:chOff x="248004" y="3124200"/>
            <a:chExt cx="9144001" cy="3733800"/>
          </a:xfrm>
        </p:grpSpPr>
        <p:sp>
          <p:nvSpPr>
            <p:cNvPr id="12" name="TextBox 11"/>
            <p:cNvSpPr txBox="1"/>
            <p:nvPr/>
          </p:nvSpPr>
          <p:spPr>
            <a:xfrm>
              <a:off x="578041" y="4642804"/>
              <a:ext cx="6793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595959"/>
                  </a:solidFill>
                  <a:latin typeface="Gill Sans MT" panose="020B0502020104020203" pitchFamily="34" charset="0"/>
                  <a:cs typeface="Gill Sans SemiBold"/>
                </a:rPr>
                <a:t>Restez connectés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004" y="3467769"/>
              <a:ext cx="9144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4000">
                  <a:solidFill>
                    <a:srgbClr val="14417E"/>
                  </a:solidFill>
                  <a:latin typeface="Gill Sans"/>
                  <a:cs typeface="Gill Sans"/>
                </a:rPr>
                <a:t>Merci !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600" y="3124200"/>
              <a:ext cx="1930400" cy="3733800"/>
            </a:xfrm>
            <a:prstGeom prst="rect">
              <a:avLst/>
            </a:prstGeom>
          </p:spPr>
        </p:pic>
        <p:pic>
          <p:nvPicPr>
            <p:cNvPr id="5" name="Picture 4" descr="Twitter.ep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22" y="5416467"/>
              <a:ext cx="365478" cy="365478"/>
            </a:xfrm>
            <a:prstGeom prst="rect">
              <a:avLst/>
            </a:prstGeom>
          </p:spPr>
        </p:pic>
        <p:pic>
          <p:nvPicPr>
            <p:cNvPr id="6" name="Picture 5" descr="Facebook.ep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22" y="5852917"/>
              <a:ext cx="365478" cy="36547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001" y="4998677"/>
              <a:ext cx="6793340" cy="3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Light"/>
                  <a:cs typeface="Gill Sans Light"/>
                </a:rPr>
                <a:t>jointlearningnetwork.org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2001" y="5427535"/>
              <a:ext cx="6793340" cy="3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Light"/>
                  <a:cs typeface="Gill Sans Light"/>
                </a:rPr>
                <a:t>@JLN4UHC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2001" y="5864022"/>
              <a:ext cx="6793340" cy="3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Light"/>
                  <a:cs typeface="Gill Sans Light"/>
                </a:rPr>
                <a:t>@jointlearningnetwork</a:t>
              </a:r>
            </a:p>
          </p:txBody>
        </p:sp>
        <p:pic>
          <p:nvPicPr>
            <p:cNvPr id="3" name="Picture 2" descr="Web.ep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23" y="4984241"/>
              <a:ext cx="365479" cy="365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4221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683</Words>
  <Application>Microsoft Office PowerPoint</Application>
  <PresentationFormat>On-screen Show (4:3)</PresentationFormat>
  <Paragraphs>88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</vt:lpstr>
      <vt:lpstr>Gill Sans Light</vt:lpstr>
      <vt:lpstr>Gill Sans MT</vt:lpstr>
      <vt:lpstr>2_Office Theme</vt:lpstr>
      <vt:lpstr>Joint Learning Network  Collectif d’engagement du secteur privé</vt:lpstr>
      <vt:lpstr>CONTEXTE DU PAYS – KENYA</vt:lpstr>
      <vt:lpstr>PRIORITÉS DU SYSTÈME DE SANTÉ</vt:lpstr>
      <vt:lpstr>APPROCHE DE LA CSU</vt:lpstr>
      <vt:lpstr>SITUATION EN MATIÈRE DE FINANCEMENT DE LA SANTÉ</vt:lpstr>
      <vt:lpstr>ENGAGEMENT PUBLIC-PRIVÉ  </vt:lpstr>
      <vt:lpstr>EXPÉRIENCE EN MATIÈRE DE CONTRACTUALISATION</vt:lpstr>
      <vt:lpstr>PROCHAINES ÉTAPES</vt:lpstr>
      <vt:lpstr>PowerPoint Presentation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Learning Network   Private Sector Engagement Collaborative</dc:title>
  <dc:creator>Abigail Conners</dc:creator>
  <cp:lastModifiedBy>Abigail Conners</cp:lastModifiedBy>
  <cp:revision>24</cp:revision>
  <dcterms:created xsi:type="dcterms:W3CDTF">2020-12-15T17:36:10Z</dcterms:created>
  <dcterms:modified xsi:type="dcterms:W3CDTF">2021-03-15T14:20:40Z</dcterms:modified>
</cp:coreProperties>
</file>