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1"/>
  </p:notesMasterIdLst>
  <p:sldIdLst>
    <p:sldId id="314" r:id="rId2"/>
    <p:sldId id="315" r:id="rId3"/>
    <p:sldId id="316" r:id="rId4"/>
    <p:sldId id="317" r:id="rId5"/>
    <p:sldId id="318" r:id="rId6"/>
    <p:sldId id="319" r:id="rId7"/>
    <p:sldId id="320" r:id="rId8"/>
    <p:sldId id="321" r:id="rId9"/>
    <p:sldId id="32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01" autoAdjust="0"/>
  </p:normalViewPr>
  <p:slideViewPr>
    <p:cSldViewPr snapToGrid="0">
      <p:cViewPr varScale="1">
        <p:scale>
          <a:sx n="107" d="100"/>
          <a:sy n="107" d="100"/>
        </p:scale>
        <p:origin x="17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ef0a9b5253042e2d/Document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fr-FR" sz="1600">
                <a:latin typeface="Arial" panose="020B0604020202020204" pitchFamily="34" charset="0"/>
                <a:cs typeface="Arial" panose="020B0604020202020204" pitchFamily="34" charset="0"/>
              </a:rPr>
              <a:t>Composition des prestataires, par chiffre, 2019</a:t>
            </a:r>
          </a:p>
        </c:rich>
      </c:tx>
      <c:layout>
        <c:manualLayout>
          <c:xMode val="edge"/>
          <c:yMode val="edge"/>
          <c:x val="0.11597900262467191"/>
          <c:y val="2.699841410890352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333333333333329E-2"/>
          <c:y val="0.2652621272177369"/>
          <c:w val="0.79454724409448818"/>
          <c:h val="0.62987391209661525"/>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463-4DA3-BD12-40C57F7ABAC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463-4DA3-BD12-40C57F7ABAC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Sheet1!$J$26:$J$27</c:f>
              <c:strCache>
                <c:ptCount val="2"/>
                <c:pt idx="0">
                  <c:v>Secteur privé</c:v>
                </c:pt>
                <c:pt idx="1">
                  <c:v>Secteur public</c:v>
                </c:pt>
              </c:strCache>
            </c:strRef>
          </c:cat>
          <c:val>
            <c:numRef>
              <c:f>Sheet1!$K$26:$K$27</c:f>
              <c:numCache>
                <c:formatCode>0.0</c:formatCode>
                <c:ptCount val="2"/>
                <c:pt idx="0">
                  <c:v>82.603305785123965</c:v>
                </c:pt>
                <c:pt idx="1">
                  <c:v>17.396694214876032</c:v>
                </c:pt>
              </c:numCache>
            </c:numRef>
          </c:val>
          <c:extLst>
            <c:ext xmlns:c16="http://schemas.microsoft.com/office/drawing/2014/chart" uri="{C3380CC4-5D6E-409C-BE32-E72D297353CC}">
              <c16:uniqueId val="{00000004-4463-4DA3-BD12-40C57F7ABAC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fr-FR" sz="1600" baseline="0">
                <a:latin typeface="Arial" panose="020B0604020202020204" pitchFamily="34" charset="0"/>
                <a:cs typeface="Arial" panose="020B0604020202020204" pitchFamily="34" charset="0"/>
              </a:rPr>
              <a:t>Pourcentage des dépenses du fonds HI, par type de prestataire, 2019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969627056096827"/>
          <c:y val="0.26431235625979443"/>
          <c:w val="0.46715963201659855"/>
          <c:h val="0.68975587809058392"/>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2A6-46AC-8C2C-550658958EC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2A6-46AC-8C2C-550658958E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Sheet1!$L$64:$L$65</c:f>
              <c:strCache>
                <c:ptCount val="2"/>
                <c:pt idx="0">
                  <c:v>Public</c:v>
                </c:pt>
                <c:pt idx="1">
                  <c:v>Private</c:v>
                </c:pt>
              </c:strCache>
            </c:strRef>
          </c:cat>
          <c:val>
            <c:numRef>
              <c:f>Sheet1!$M$64:$M$65</c:f>
              <c:numCache>
                <c:formatCode>0.0</c:formatCode>
                <c:ptCount val="2"/>
                <c:pt idx="0">
                  <c:v>78.319693658229596</c:v>
                </c:pt>
                <c:pt idx="1">
                  <c:v>21.680306341770397</c:v>
                </c:pt>
              </c:numCache>
            </c:numRef>
          </c:val>
          <c:extLst>
            <c:ext xmlns:c16="http://schemas.microsoft.com/office/drawing/2014/chart" uri="{C3380CC4-5D6E-409C-BE32-E72D297353CC}">
              <c16:uniqueId val="{00000004-C2A6-46AC-8C2C-550658958EC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114E5-B4C7-4E52-A61C-F78AC65025A4}" type="datetimeFigureOut">
              <a:rPr lang="fr-FR" smtClean="0"/>
              <a:t>15/03/2021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9FC86-C9F9-43BD-B86F-06AE5021A20C}" type="slidenum">
              <a:rPr lang="fr-FR" smtClean="0"/>
              <a:t>‹#›</a:t>
            </a:fld>
            <a:endParaRPr lang="fr-FR"/>
          </a:p>
        </p:txBody>
      </p:sp>
    </p:spTree>
    <p:extLst>
      <p:ext uri="{BB962C8B-B14F-4D97-AF65-F5344CB8AC3E}">
        <p14:creationId xmlns:p14="http://schemas.microsoft.com/office/powerpoint/2010/main" val="29324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295F1C-CBF6-474B-975B-D50A926BF139}" type="slidenum">
              <a:rPr lang="en-US" smtClean="0"/>
              <a:t>2</a:t>
            </a:fld>
            <a:endParaRPr lang="en-US" dirty="0"/>
          </a:p>
        </p:txBody>
      </p:sp>
    </p:spTree>
    <p:extLst>
      <p:ext uri="{BB962C8B-B14F-4D97-AF65-F5344CB8AC3E}">
        <p14:creationId xmlns:p14="http://schemas.microsoft.com/office/powerpoint/2010/main" val="89159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F1C-CBF6-474B-975B-D50A926BF139}" type="slidenum">
              <a:rPr lang="en-US" smtClean="0"/>
              <a:t>3</a:t>
            </a:fld>
            <a:endParaRPr lang="en-US" dirty="0"/>
          </a:p>
        </p:txBody>
      </p:sp>
    </p:spTree>
    <p:extLst>
      <p:ext uri="{BB962C8B-B14F-4D97-AF65-F5344CB8AC3E}">
        <p14:creationId xmlns:p14="http://schemas.microsoft.com/office/powerpoint/2010/main" val="193945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F1C-CBF6-474B-975B-D50A926BF139}" type="slidenum">
              <a:rPr lang="en-US" smtClean="0"/>
              <a:t>4</a:t>
            </a:fld>
            <a:endParaRPr lang="en-US" dirty="0"/>
          </a:p>
        </p:txBody>
      </p:sp>
    </p:spTree>
    <p:extLst>
      <p:ext uri="{BB962C8B-B14F-4D97-AF65-F5344CB8AC3E}">
        <p14:creationId xmlns:p14="http://schemas.microsoft.com/office/powerpoint/2010/main" val="383057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F1C-CBF6-474B-975B-D50A926BF139}" type="slidenum">
              <a:rPr lang="en-US" smtClean="0"/>
              <a:t>5</a:t>
            </a:fld>
            <a:endParaRPr lang="en-US" dirty="0"/>
          </a:p>
        </p:txBody>
      </p:sp>
    </p:spTree>
    <p:extLst>
      <p:ext uri="{BB962C8B-B14F-4D97-AF65-F5344CB8AC3E}">
        <p14:creationId xmlns:p14="http://schemas.microsoft.com/office/powerpoint/2010/main" val="258205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F1C-CBF6-474B-975B-D50A926BF139}" type="slidenum">
              <a:rPr lang="en-US" smtClean="0"/>
              <a:t>9</a:t>
            </a:fld>
            <a:endParaRPr lang="en-US" dirty="0"/>
          </a:p>
        </p:txBody>
      </p:sp>
    </p:spTree>
    <p:extLst>
      <p:ext uri="{BB962C8B-B14F-4D97-AF65-F5344CB8AC3E}">
        <p14:creationId xmlns:p14="http://schemas.microsoft.com/office/powerpoint/2010/main" val="271250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879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9144000" cy="6138332"/>
          </a:xfrm>
          <a:prstGeom prst="rect">
            <a:avLst/>
          </a:prstGeom>
        </p:spPr>
      </p:pic>
      <p:pic>
        <p:nvPicPr>
          <p:cNvPr id="2" name="Picture 1"/>
          <p:cNvPicPr>
            <a:picLocks noChangeAspect="1"/>
          </p:cNvPicPr>
          <p:nvPr userDrawn="1"/>
        </p:nvPicPr>
        <p:blipFill>
          <a:blip r:embed="rId3"/>
          <a:stretch>
            <a:fillRect/>
          </a:stretch>
        </p:blipFill>
        <p:spPr>
          <a:xfrm>
            <a:off x="5418667" y="-3103"/>
            <a:ext cx="3725333" cy="6140978"/>
          </a:xfrm>
          <a:prstGeom prst="rect">
            <a:avLst/>
          </a:prstGeom>
        </p:spPr>
      </p:pic>
      <p:pic>
        <p:nvPicPr>
          <p:cNvPr id="8" name="Picture 7"/>
          <p:cNvPicPr>
            <a:picLocks noChangeAspect="1"/>
          </p:cNvPicPr>
          <p:nvPr userDrawn="1"/>
        </p:nvPicPr>
        <p:blipFill>
          <a:blip r:embed="rId4"/>
          <a:stretch>
            <a:fillRect/>
          </a:stretch>
        </p:blipFill>
        <p:spPr>
          <a:xfrm rot="10800000">
            <a:off x="8088098" y="4091580"/>
            <a:ext cx="1055899" cy="2042333"/>
          </a:xfrm>
          <a:prstGeom prst="rect">
            <a:avLst/>
          </a:prstGeom>
        </p:spPr>
      </p:pic>
      <p:sp>
        <p:nvSpPr>
          <p:cNvPr id="11" name="Title 1"/>
          <p:cNvSpPr>
            <a:spLocks noGrp="1"/>
          </p:cNvSpPr>
          <p:nvPr>
            <p:ph type="title"/>
          </p:nvPr>
        </p:nvSpPr>
        <p:spPr>
          <a:xfrm>
            <a:off x="614465" y="1294686"/>
            <a:ext cx="7155743" cy="1143000"/>
          </a:xfrm>
        </p:spPr>
        <p:txBody>
          <a:bodyPr/>
          <a:lstStyle>
            <a:lvl1pPr algn="l">
              <a:defRPr>
                <a:solidFill>
                  <a:srgbClr val="FFFFFF"/>
                </a:solidFill>
              </a:defRPr>
            </a:lvl1pPr>
          </a:lstStyle>
          <a:p>
            <a:pPr algn="l"/>
            <a:endParaRPr lang="en-US" dirty="0">
              <a:solidFill>
                <a:schemeClr val="bg1"/>
              </a:solidFill>
            </a:endParaRPr>
          </a:p>
        </p:txBody>
      </p:sp>
    </p:spTree>
    <p:extLst>
      <p:ext uri="{BB962C8B-B14F-4D97-AF65-F5344CB8AC3E}">
        <p14:creationId xmlns:p14="http://schemas.microsoft.com/office/powerpoint/2010/main" val="380695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138332"/>
          </a:xfrm>
          <a:prstGeom prst="rect">
            <a:avLst/>
          </a:prstGeom>
        </p:spPr>
      </p:pic>
    </p:spTree>
    <p:extLst>
      <p:ext uri="{BB962C8B-B14F-4D97-AF65-F5344CB8AC3E}">
        <p14:creationId xmlns:p14="http://schemas.microsoft.com/office/powerpoint/2010/main" val="216187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35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054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187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11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90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70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6797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617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73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Box 5"/>
          <p:cNvSpPr txBox="1"/>
          <p:nvPr userDrawn="1"/>
        </p:nvSpPr>
        <p:spPr>
          <a:xfrm>
            <a:off x="543278" y="874889"/>
            <a:ext cx="184666" cy="369332"/>
          </a:xfrm>
          <a:prstGeom prst="rect">
            <a:avLst/>
          </a:prstGeom>
          <a:noFill/>
        </p:spPr>
        <p:txBody>
          <a:bodyPr wrap="none" rtlCol="0">
            <a:spAutoFit/>
          </a:bodyPr>
          <a:lstStyle/>
          <a:p>
            <a:pPr defTabSz="457200"/>
            <a:endParaRPr lang="en-US" dirty="0">
              <a:solidFill>
                <a:prstClr val="black"/>
              </a:solidFill>
            </a:endParaRPr>
          </a:p>
        </p:txBody>
      </p:sp>
    </p:spTree>
    <p:extLst>
      <p:ext uri="{BB962C8B-B14F-4D97-AF65-F5344CB8AC3E}">
        <p14:creationId xmlns:p14="http://schemas.microsoft.com/office/powerpoint/2010/main" val="48056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138333"/>
          </a:xfrm>
          <a:prstGeom prst="rect">
            <a:avLst/>
          </a:prstGeom>
        </p:spPr>
      </p:pic>
      <p:sp>
        <p:nvSpPr>
          <p:cNvPr id="6" name="Title 1"/>
          <p:cNvSpPr>
            <a:spLocks noGrp="1"/>
          </p:cNvSpPr>
          <p:nvPr>
            <p:ph type="title"/>
          </p:nvPr>
        </p:nvSpPr>
        <p:spPr>
          <a:xfrm>
            <a:off x="457200" y="2472323"/>
            <a:ext cx="7155743" cy="1143000"/>
          </a:xfrm>
        </p:spPr>
        <p:txBody>
          <a:bodyPr/>
          <a:lstStyle>
            <a:lvl1pPr algn="l">
              <a:defRPr>
                <a:solidFill>
                  <a:srgbClr val="FFFFFF"/>
                </a:solidFill>
              </a:defRPr>
            </a:lvl1pPr>
          </a:lstStyle>
          <a:p>
            <a:pPr algn="l"/>
            <a:endParaRPr lang="en-US" dirty="0">
              <a:solidFill>
                <a:schemeClr val="bg1"/>
              </a:solidFill>
            </a:endParaRPr>
          </a:p>
        </p:txBody>
      </p:sp>
    </p:spTree>
    <p:extLst>
      <p:ext uri="{BB962C8B-B14F-4D97-AF65-F5344CB8AC3E}">
        <p14:creationId xmlns:p14="http://schemas.microsoft.com/office/powerpoint/2010/main" val="7763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9144000" cy="6138332"/>
          </a:xfrm>
          <a:prstGeom prst="rect">
            <a:avLst/>
          </a:prstGeom>
        </p:spPr>
      </p:pic>
      <p:sp>
        <p:nvSpPr>
          <p:cNvPr id="2" name="Title 1"/>
          <p:cNvSpPr>
            <a:spLocks noGrp="1"/>
          </p:cNvSpPr>
          <p:nvPr>
            <p:ph type="title"/>
          </p:nvPr>
        </p:nvSpPr>
        <p:spPr>
          <a:xfrm>
            <a:off x="457200" y="267582"/>
            <a:ext cx="7388578" cy="1143000"/>
          </a:xfrm>
        </p:spPr>
        <p:txBody>
          <a:bodyPr>
            <a:normAutofit/>
          </a:bodyPr>
          <a:lstStyle>
            <a:lvl1pPr algn="l">
              <a:defRPr sz="32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5287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
            <a:ext cx="9144000" cy="6138332"/>
          </a:xfrm>
          <a:prstGeom prst="rect">
            <a:avLst/>
          </a:prstGeom>
        </p:spPr>
      </p:pic>
      <p:pic>
        <p:nvPicPr>
          <p:cNvPr id="5" name="Picture 4"/>
          <p:cNvPicPr>
            <a:picLocks noChangeAspect="1"/>
          </p:cNvPicPr>
          <p:nvPr userDrawn="1"/>
        </p:nvPicPr>
        <p:blipFill>
          <a:blip r:embed="rId3"/>
          <a:stretch>
            <a:fillRect/>
          </a:stretch>
        </p:blipFill>
        <p:spPr>
          <a:xfrm>
            <a:off x="7213600" y="2407813"/>
            <a:ext cx="1930400" cy="3733800"/>
          </a:xfrm>
          <a:prstGeom prst="rect">
            <a:avLst/>
          </a:prstGeom>
        </p:spPr>
      </p:pic>
      <p:pic>
        <p:nvPicPr>
          <p:cNvPr id="6" name="Picture 5"/>
          <p:cNvPicPr>
            <a:picLocks noChangeAspect="1"/>
          </p:cNvPicPr>
          <p:nvPr userDrawn="1"/>
        </p:nvPicPr>
        <p:blipFill>
          <a:blip r:embed="rId4"/>
          <a:stretch>
            <a:fillRect/>
          </a:stretch>
        </p:blipFill>
        <p:spPr>
          <a:xfrm rot="10800000">
            <a:off x="7745058" y="3435764"/>
            <a:ext cx="1398942" cy="2705849"/>
          </a:xfrm>
          <a:prstGeom prst="rect">
            <a:avLst/>
          </a:prstGeom>
        </p:spPr>
      </p:pic>
      <p:sp>
        <p:nvSpPr>
          <p:cNvPr id="8" name="Title 1"/>
          <p:cNvSpPr>
            <a:spLocks noGrp="1"/>
          </p:cNvSpPr>
          <p:nvPr>
            <p:ph type="title"/>
          </p:nvPr>
        </p:nvSpPr>
        <p:spPr>
          <a:xfrm>
            <a:off x="614465" y="1294686"/>
            <a:ext cx="7155743" cy="1143000"/>
          </a:xfrm>
        </p:spPr>
        <p:txBody>
          <a:bodyPr/>
          <a:lstStyle>
            <a:lvl1pPr algn="l">
              <a:defRPr>
                <a:solidFill>
                  <a:srgbClr val="FFFFFF"/>
                </a:solidFill>
              </a:defRPr>
            </a:lvl1pPr>
          </a:lstStyle>
          <a:p>
            <a:pPr algn="l"/>
            <a:endParaRPr lang="en-US" dirty="0">
              <a:solidFill>
                <a:schemeClr val="bg1"/>
              </a:solidFill>
            </a:endParaRPr>
          </a:p>
        </p:txBody>
      </p:sp>
    </p:spTree>
    <p:extLst>
      <p:ext uri="{BB962C8B-B14F-4D97-AF65-F5344CB8AC3E}">
        <p14:creationId xmlns:p14="http://schemas.microsoft.com/office/powerpoint/2010/main" val="222152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ight Triangle 12"/>
          <p:cNvSpPr/>
          <p:nvPr userDrawn="1"/>
        </p:nvSpPr>
        <p:spPr>
          <a:xfrm rot="10800000">
            <a:off x="6864350" y="-2"/>
            <a:ext cx="2279650" cy="1468265"/>
          </a:xfrm>
          <a:prstGeom prst="rtTriangle">
            <a:avLst/>
          </a:prstGeom>
          <a:solidFill>
            <a:srgbClr val="D984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Triangle 10"/>
          <p:cNvSpPr/>
          <p:nvPr userDrawn="1"/>
        </p:nvSpPr>
        <p:spPr>
          <a:xfrm rot="10800000">
            <a:off x="7391348" y="-2"/>
            <a:ext cx="1752649" cy="1128837"/>
          </a:xfrm>
          <a:prstGeom prst="rtTriangle">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JLN-logo-final-small-horizonta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59968" y="5984670"/>
            <a:ext cx="1955808" cy="1007388"/>
          </a:xfrm>
          <a:prstGeom prst="rect">
            <a:avLst/>
          </a:prstGeom>
        </p:spPr>
      </p:pic>
      <p:sp>
        <p:nvSpPr>
          <p:cNvPr id="2" name="Title Placeholder 1"/>
          <p:cNvSpPr>
            <a:spLocks noGrp="1"/>
          </p:cNvSpPr>
          <p:nvPr>
            <p:ph type="title"/>
          </p:nvPr>
        </p:nvSpPr>
        <p:spPr>
          <a:xfrm>
            <a:off x="457200" y="274638"/>
            <a:ext cx="7557911"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ight Triangle 4"/>
          <p:cNvSpPr/>
          <p:nvPr userDrawn="1"/>
        </p:nvSpPr>
        <p:spPr>
          <a:xfrm rot="10800000">
            <a:off x="8008343" y="-3"/>
            <a:ext cx="1135652" cy="731444"/>
          </a:xfrm>
          <a:prstGeom prst="rtTriangle">
            <a:avLst/>
          </a:prstGeom>
          <a:solidFill>
            <a:srgbClr val="1B6D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l="5694" t="30336" r="54167" b="30172"/>
          <a:stretch/>
        </p:blipFill>
        <p:spPr>
          <a:xfrm>
            <a:off x="457200" y="6178803"/>
            <a:ext cx="1906416" cy="625222"/>
          </a:xfrm>
          <a:prstGeom prst="rect">
            <a:avLst/>
          </a:prstGeom>
        </p:spPr>
      </p:pic>
      <p:pic>
        <p:nvPicPr>
          <p:cNvPr id="8" name="Picture 7"/>
          <p:cNvPicPr>
            <a:picLocks noChangeAspect="1"/>
          </p:cNvPicPr>
          <p:nvPr userDrawn="1"/>
        </p:nvPicPr>
        <p:blipFill rotWithShape="1">
          <a:blip r:embed="rId20" cstate="print">
            <a:extLst>
              <a:ext uri="{28A0092B-C50C-407E-A947-70E740481C1C}">
                <a14:useLocalDpi xmlns:a14="http://schemas.microsoft.com/office/drawing/2010/main" val="0"/>
              </a:ext>
            </a:extLst>
          </a:blip>
          <a:srcRect l="55695" t="27083" r="6667" b="32083"/>
          <a:stretch/>
        </p:blipFill>
        <p:spPr>
          <a:xfrm>
            <a:off x="3621272" y="6127877"/>
            <a:ext cx="2089124" cy="755476"/>
          </a:xfrm>
          <a:prstGeom prst="rect">
            <a:avLst/>
          </a:prstGeom>
        </p:spPr>
      </p:pic>
    </p:spTree>
    <p:extLst>
      <p:ext uri="{BB962C8B-B14F-4D97-AF65-F5344CB8AC3E}">
        <p14:creationId xmlns:p14="http://schemas.microsoft.com/office/powerpoint/2010/main" val="42186278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lnSpc>
          <a:spcPct val="90000"/>
        </a:lnSpc>
        <a:spcBef>
          <a:spcPct val="0"/>
        </a:spcBef>
        <a:buNone/>
        <a:defRPr sz="4000" kern="1200">
          <a:solidFill>
            <a:srgbClr val="14417E"/>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57201"/>
            <a:ext cx="7772400" cy="3143250"/>
          </a:xfrm>
        </p:spPr>
        <p:txBody>
          <a:bodyPr>
            <a:normAutofit/>
          </a:bodyPr>
          <a:lstStyle/>
          <a:p>
            <a:r>
              <a:rPr lang="fr-FR"/>
              <a:t>Joint Learning Network</a:t>
            </a:r>
            <a:br>
              <a:rPr lang="fr-FR"/>
            </a:br>
            <a:br>
              <a:rPr lang="fr-FR"/>
            </a:br>
            <a:r>
              <a:rPr lang="fr-FR"/>
              <a:t>Collectif d’engagement du secteur privé</a:t>
            </a:r>
          </a:p>
        </p:txBody>
      </p:sp>
      <p:sp>
        <p:nvSpPr>
          <p:cNvPr id="4" name="Subtitle 3"/>
          <p:cNvSpPr>
            <a:spLocks noGrp="1"/>
          </p:cNvSpPr>
          <p:nvPr>
            <p:ph type="subTitle" idx="1"/>
          </p:nvPr>
        </p:nvSpPr>
        <p:spPr/>
        <p:txBody>
          <a:bodyPr>
            <a:normAutofit/>
          </a:bodyPr>
          <a:lstStyle/>
          <a:p>
            <a:r>
              <a:rPr lang="fr-FR" sz="3600"/>
              <a:t>Expérience de la contractualisation en Mongolie </a:t>
            </a:r>
          </a:p>
        </p:txBody>
      </p:sp>
    </p:spTree>
    <p:extLst>
      <p:ext uri="{BB962C8B-B14F-4D97-AF65-F5344CB8AC3E}">
        <p14:creationId xmlns:p14="http://schemas.microsoft.com/office/powerpoint/2010/main" val="343142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356" y="-143415"/>
            <a:ext cx="7557911" cy="1143000"/>
          </a:xfrm>
        </p:spPr>
        <p:txBody>
          <a:bodyPr/>
          <a:lstStyle/>
          <a:p>
            <a:r>
              <a:rPr lang="fr-FR"/>
              <a:t>              Contexte mongol</a:t>
            </a:r>
          </a:p>
        </p:txBody>
      </p:sp>
      <p:pic>
        <p:nvPicPr>
          <p:cNvPr id="6" name="Picture 5">
            <a:extLst>
              <a:ext uri="{FF2B5EF4-FFF2-40B4-BE49-F238E27FC236}">
                <a16:creationId xmlns:a16="http://schemas.microsoft.com/office/drawing/2014/main" id="{7F598511-5182-41F6-BCE7-85A792B7B945}"/>
              </a:ext>
            </a:extLst>
          </p:cNvPr>
          <p:cNvPicPr>
            <a:picLocks noChangeAspect="1"/>
          </p:cNvPicPr>
          <p:nvPr/>
        </p:nvPicPr>
        <p:blipFill>
          <a:blip r:embed="rId3"/>
          <a:stretch>
            <a:fillRect/>
          </a:stretch>
        </p:blipFill>
        <p:spPr>
          <a:xfrm>
            <a:off x="234043" y="67531"/>
            <a:ext cx="1442214" cy="721107"/>
          </a:xfrm>
          <a:prstGeom prst="rect">
            <a:avLst/>
          </a:prstGeom>
        </p:spPr>
      </p:pic>
      <p:sp>
        <p:nvSpPr>
          <p:cNvPr id="19" name="Rectangle: Rounded Corners 18">
            <a:extLst>
              <a:ext uri="{FF2B5EF4-FFF2-40B4-BE49-F238E27FC236}">
                <a16:creationId xmlns:a16="http://schemas.microsoft.com/office/drawing/2014/main" id="{8C53E66A-EC64-46E1-A0CB-EB7EC44306BF}"/>
              </a:ext>
            </a:extLst>
          </p:cNvPr>
          <p:cNvSpPr/>
          <p:nvPr/>
        </p:nvSpPr>
        <p:spPr>
          <a:xfrm>
            <a:off x="385356" y="3247597"/>
            <a:ext cx="3853544" cy="2890976"/>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dirty="0">
                <a:solidFill>
                  <a:schemeClr val="accent1">
                    <a:lumMod val="50000"/>
                  </a:schemeClr>
                </a:solidFill>
                <a:latin typeface="Arial" panose="020B0604020202020204" pitchFamily="34" charset="0"/>
                <a:cs typeface="Arial" panose="020B0604020202020204" pitchFamily="34" charset="0"/>
              </a:rPr>
              <a:t>Gratuité des services de santé primaires </a:t>
            </a:r>
          </a:p>
          <a:p>
            <a:pPr marL="285750" indent="-285750">
              <a:buFont typeface="Arial" panose="020B0604020202020204" pitchFamily="34" charset="0"/>
              <a:buChar char="•"/>
            </a:pPr>
            <a:r>
              <a:rPr lang="fr-FR" sz="1600" dirty="0">
                <a:solidFill>
                  <a:schemeClr val="accent1">
                    <a:lumMod val="50000"/>
                  </a:schemeClr>
                </a:solidFill>
                <a:latin typeface="Arial" panose="020B0604020202020204" pitchFamily="34" charset="0"/>
                <a:cs typeface="Arial" panose="020B0604020202020204" pitchFamily="34" charset="0"/>
              </a:rPr>
              <a:t>Gratuité des soins d’urgence et des ambulances</a:t>
            </a:r>
          </a:p>
          <a:p>
            <a:pPr marL="285750" indent="-285750">
              <a:buFont typeface="Arial" panose="020B0604020202020204" pitchFamily="34" charset="0"/>
              <a:buChar char="•"/>
            </a:pPr>
            <a:r>
              <a:rPr lang="fr-FR" sz="1600" dirty="0">
                <a:solidFill>
                  <a:schemeClr val="accent1">
                    <a:lumMod val="50000"/>
                  </a:schemeClr>
                </a:solidFill>
                <a:latin typeface="Arial" panose="020B0604020202020204" pitchFamily="34" charset="0"/>
                <a:cs typeface="Arial" panose="020B0604020202020204" pitchFamily="34" charset="0"/>
              </a:rPr>
              <a:t>Protection financière pour les personnes qui ont besoin d’une aide sociale (contribution HI payée par le budget de l’État)</a:t>
            </a:r>
          </a:p>
        </p:txBody>
      </p:sp>
      <p:sp>
        <p:nvSpPr>
          <p:cNvPr id="20" name="TextBox 19">
            <a:extLst>
              <a:ext uri="{FF2B5EF4-FFF2-40B4-BE49-F238E27FC236}">
                <a16:creationId xmlns:a16="http://schemas.microsoft.com/office/drawing/2014/main" id="{0D2E917C-D908-4E58-8ACE-F465BF5A8393}"/>
              </a:ext>
            </a:extLst>
          </p:cNvPr>
          <p:cNvSpPr txBox="1"/>
          <p:nvPr/>
        </p:nvSpPr>
        <p:spPr>
          <a:xfrm>
            <a:off x="628073" y="3422634"/>
            <a:ext cx="3445163" cy="338554"/>
          </a:xfrm>
          <a:prstGeom prst="rect">
            <a:avLst/>
          </a:prstGeom>
          <a:noFill/>
        </p:spPr>
        <p:txBody>
          <a:bodyPr wrap="square" rtlCol="0">
            <a:spAutoFit/>
          </a:bodyPr>
          <a:lstStyle/>
          <a:p>
            <a:r>
              <a:rPr lang="fr-FR" sz="1600" b="1" dirty="0">
                <a:latin typeface="Arial" panose="020B0604020202020204" pitchFamily="34" charset="0"/>
                <a:cs typeface="Arial" panose="020B0604020202020204" pitchFamily="34" charset="0"/>
              </a:rPr>
              <a:t>Approches pour atteindre la CSU</a:t>
            </a:r>
          </a:p>
        </p:txBody>
      </p:sp>
      <p:graphicFrame>
        <p:nvGraphicFramePr>
          <p:cNvPr id="3" name="Table 2">
            <a:extLst>
              <a:ext uri="{FF2B5EF4-FFF2-40B4-BE49-F238E27FC236}">
                <a16:creationId xmlns:a16="http://schemas.microsoft.com/office/drawing/2014/main" id="{81BC3A5C-EFAC-4633-8D32-6E4072F24273}"/>
              </a:ext>
            </a:extLst>
          </p:cNvPr>
          <p:cNvGraphicFramePr>
            <a:graphicFrameLocks noGrp="1"/>
          </p:cNvGraphicFramePr>
          <p:nvPr/>
        </p:nvGraphicFramePr>
        <p:xfrm>
          <a:off x="234044" y="1006376"/>
          <a:ext cx="4049483" cy="2024273"/>
        </p:xfrm>
        <a:graphic>
          <a:graphicData uri="http://schemas.openxmlformats.org/drawingml/2006/table">
            <a:tbl>
              <a:tblPr>
                <a:tableStyleId>{5C22544A-7EE6-4342-B048-85BDC9FD1C3A}</a:tableStyleId>
              </a:tblPr>
              <a:tblGrid>
                <a:gridCol w="1212090">
                  <a:extLst>
                    <a:ext uri="{9D8B030D-6E8A-4147-A177-3AD203B41FA5}">
                      <a16:colId xmlns:a16="http://schemas.microsoft.com/office/drawing/2014/main" val="1611351339"/>
                    </a:ext>
                  </a:extLst>
                </a:gridCol>
                <a:gridCol w="950389">
                  <a:extLst>
                    <a:ext uri="{9D8B030D-6E8A-4147-A177-3AD203B41FA5}">
                      <a16:colId xmlns:a16="http://schemas.microsoft.com/office/drawing/2014/main" val="857810257"/>
                    </a:ext>
                  </a:extLst>
                </a:gridCol>
                <a:gridCol w="950389">
                  <a:extLst>
                    <a:ext uri="{9D8B030D-6E8A-4147-A177-3AD203B41FA5}">
                      <a16:colId xmlns:a16="http://schemas.microsoft.com/office/drawing/2014/main" val="366261792"/>
                    </a:ext>
                  </a:extLst>
                </a:gridCol>
                <a:gridCol w="936615">
                  <a:extLst>
                    <a:ext uri="{9D8B030D-6E8A-4147-A177-3AD203B41FA5}">
                      <a16:colId xmlns:a16="http://schemas.microsoft.com/office/drawing/2014/main" val="2589799032"/>
                    </a:ext>
                  </a:extLst>
                </a:gridCol>
              </a:tblGrid>
              <a:tr h="425059">
                <a:tc rowSpan="3">
                  <a:txBody>
                    <a:bodyPr/>
                    <a:lstStyle/>
                    <a:p>
                      <a:pPr algn="ctr" fontAlgn="ctr"/>
                      <a:r>
                        <a:rPr lang="fr-FR" sz="1400" b="1" u="none" strike="noStrike">
                          <a:latin typeface="Arial" panose="020B0604020202020204" pitchFamily="34" charset="0"/>
                          <a:cs typeface="Arial" panose="020B0604020202020204" pitchFamily="34" charset="0"/>
                        </a:rPr>
                        <a:t>Population</a:t>
                      </a:r>
                    </a:p>
                  </a:txBody>
                  <a:tcPr marL="7620" marR="7620" marT="7620" marB="0" anchor="ctr">
                    <a:solidFill>
                      <a:schemeClr val="accent2">
                        <a:lumMod val="60000"/>
                        <a:lumOff val="40000"/>
                      </a:schemeClr>
                    </a:solidFill>
                  </a:tcPr>
                </a:tc>
                <a:tc>
                  <a:txBody>
                    <a:bodyPr/>
                    <a:lstStyle/>
                    <a:p>
                      <a:pPr algn="ctr" fontAlgn="ctr"/>
                      <a:r>
                        <a:rPr lang="fr-FR" sz="1400" b="1" u="none" strike="noStrike">
                          <a:latin typeface="Arial" panose="020B0604020202020204" pitchFamily="34" charset="0"/>
                          <a:cs typeface="Arial" panose="020B0604020202020204" pitchFamily="34" charset="0"/>
                        </a:rPr>
                        <a:t>Total</a:t>
                      </a:r>
                    </a:p>
                  </a:txBody>
                  <a:tcPr marL="7620" marR="7620" marT="7620" marB="0" anchor="ctr">
                    <a:solidFill>
                      <a:schemeClr val="accent2">
                        <a:lumMod val="60000"/>
                        <a:lumOff val="40000"/>
                      </a:schemeClr>
                    </a:solidFill>
                  </a:tcPr>
                </a:tc>
                <a:tc>
                  <a:txBody>
                    <a:bodyPr/>
                    <a:lstStyle/>
                    <a:p>
                      <a:pPr algn="ctr" fontAlgn="ctr"/>
                      <a:r>
                        <a:rPr lang="fr-FR" sz="1400" b="1" u="none" strike="noStrike">
                          <a:latin typeface="Arial" panose="020B0604020202020204" pitchFamily="34" charset="0"/>
                          <a:cs typeface="Arial" panose="020B0604020202020204" pitchFamily="34" charset="0"/>
                        </a:rPr>
                        <a:t>Milieu urbain (1 ville, UB)</a:t>
                      </a:r>
                    </a:p>
                  </a:txBody>
                  <a:tcPr marL="7620" marR="7620" marT="7620" marB="0" anchor="ctr">
                    <a:solidFill>
                      <a:schemeClr val="accent2">
                        <a:lumMod val="60000"/>
                        <a:lumOff val="40000"/>
                      </a:schemeClr>
                    </a:solidFill>
                  </a:tcPr>
                </a:tc>
                <a:tc>
                  <a:txBody>
                    <a:bodyPr/>
                    <a:lstStyle/>
                    <a:p>
                      <a:pPr algn="ctr" fontAlgn="ctr"/>
                      <a:r>
                        <a:rPr lang="fr-FR" sz="1400" b="1" u="none" strike="noStrike">
                          <a:latin typeface="Arial" panose="020B0604020202020204" pitchFamily="34" charset="0"/>
                          <a:cs typeface="Arial" panose="020B0604020202020204" pitchFamily="34" charset="0"/>
                        </a:rPr>
                        <a:t>Milieu rural (21 aimags)</a:t>
                      </a:r>
                    </a:p>
                  </a:txBody>
                  <a:tcPr marL="7620" marR="7620" marT="7620" marB="0" anchor="ctr">
                    <a:solidFill>
                      <a:schemeClr val="accent2">
                        <a:lumMod val="60000"/>
                        <a:lumOff val="40000"/>
                      </a:schemeClr>
                    </a:solidFill>
                  </a:tcPr>
                </a:tc>
                <a:extLst>
                  <a:ext uri="{0D108BD9-81ED-4DB2-BD59-A6C34878D82A}">
                    <a16:rowId xmlns:a16="http://schemas.microsoft.com/office/drawing/2014/main" val="3620705943"/>
                  </a:ext>
                </a:extLst>
              </a:tr>
              <a:tr h="221770">
                <a:tc vMerge="1">
                  <a:txBody>
                    <a:bodyPr/>
                    <a:lstStyle/>
                    <a:p>
                      <a:endParaRPr lang="en-US"/>
                    </a:p>
                  </a:txBody>
                  <a:tcPr/>
                </a:tc>
                <a:tc rowSpan="2">
                  <a:txBody>
                    <a:bodyPr/>
                    <a:lstStyle/>
                    <a:p>
                      <a:pPr algn="ctr" fontAlgn="ctr"/>
                      <a:r>
                        <a:rPr lang="fr-FR" sz="1400" u="none" strike="noStrike">
                          <a:latin typeface="Arial" panose="020B0604020202020204" pitchFamily="34" charset="0"/>
                          <a:cs typeface="Arial" panose="020B0604020202020204" pitchFamily="34" charset="0"/>
                        </a:rPr>
                        <a:t> 3 296 885 </a:t>
                      </a:r>
                    </a:p>
                  </a:txBody>
                  <a:tcPr marL="7620" marR="7620" marT="7620" marB="0" anchor="ctr">
                    <a:solidFill>
                      <a:schemeClr val="accent4">
                        <a:lumMod val="20000"/>
                        <a:lumOff val="80000"/>
                      </a:schemeClr>
                    </a:solidFill>
                  </a:tcPr>
                </a:tc>
                <a:tc>
                  <a:txBody>
                    <a:bodyPr/>
                    <a:lstStyle/>
                    <a:p>
                      <a:pPr algn="ctr" fontAlgn="ctr"/>
                      <a:r>
                        <a:rPr lang="fr-FR" sz="1400" u="none" strike="noStrike">
                          <a:latin typeface="Arial" panose="020B0604020202020204" pitchFamily="34" charset="0"/>
                          <a:cs typeface="Arial" panose="020B0604020202020204" pitchFamily="34" charset="0"/>
                        </a:rPr>
                        <a:t>    1 037 885 </a:t>
                      </a:r>
                    </a:p>
                  </a:txBody>
                  <a:tcPr marL="7620" marR="7620" marT="7620" marB="0" anchor="ctr">
                    <a:solidFill>
                      <a:schemeClr val="accent4">
                        <a:lumMod val="20000"/>
                        <a:lumOff val="80000"/>
                      </a:schemeClr>
                    </a:solidFill>
                  </a:tcPr>
                </a:tc>
                <a:tc>
                  <a:txBody>
                    <a:bodyPr/>
                    <a:lstStyle/>
                    <a:p>
                      <a:pPr algn="ctr" fontAlgn="ctr"/>
                      <a:r>
                        <a:rPr lang="fr-FR" sz="1400" u="none" strike="noStrike">
                          <a:latin typeface="Arial" panose="020B0604020202020204" pitchFamily="34" charset="0"/>
                          <a:cs typeface="Arial" panose="020B0604020202020204" pitchFamily="34" charset="0"/>
                        </a:rPr>
                        <a:t>    2 258 981 </a:t>
                      </a:r>
                    </a:p>
                  </a:txBody>
                  <a:tcPr marL="7620" marR="7620" marT="7620" marB="0" anchor="ctr">
                    <a:solidFill>
                      <a:schemeClr val="accent4">
                        <a:lumMod val="20000"/>
                        <a:lumOff val="80000"/>
                      </a:schemeClr>
                    </a:solidFill>
                  </a:tcPr>
                </a:tc>
                <a:extLst>
                  <a:ext uri="{0D108BD9-81ED-4DB2-BD59-A6C34878D82A}">
                    <a16:rowId xmlns:a16="http://schemas.microsoft.com/office/drawing/2014/main" val="4082049378"/>
                  </a:ext>
                </a:extLst>
              </a:tr>
              <a:tr h="276923">
                <a:tc vMerge="1">
                  <a:txBody>
                    <a:bodyPr/>
                    <a:lstStyle/>
                    <a:p>
                      <a:endParaRPr lang="en-US"/>
                    </a:p>
                  </a:txBody>
                  <a:tcPr/>
                </a:tc>
                <a:tc vMerge="1">
                  <a:txBody>
                    <a:bodyPr/>
                    <a:lstStyle/>
                    <a:p>
                      <a:endParaRPr lang="en-US"/>
                    </a:p>
                  </a:txBody>
                  <a:tcPr/>
                </a:tc>
                <a:tc>
                  <a:txBody>
                    <a:bodyPr/>
                    <a:lstStyle/>
                    <a:p>
                      <a:pPr algn="ctr" fontAlgn="ctr"/>
                      <a:r>
                        <a:rPr lang="fr-FR" sz="1400" b="1" u="none" strike="noStrike">
                          <a:latin typeface="Arial" panose="020B0604020202020204" pitchFamily="34" charset="0"/>
                          <a:cs typeface="Arial" panose="020B0604020202020204" pitchFamily="34" charset="0"/>
                        </a:rPr>
                        <a:t>31,5 %</a:t>
                      </a:r>
                    </a:p>
                  </a:txBody>
                  <a:tcPr marL="7620" marR="7620" marT="7620" marB="0" anchor="ctr">
                    <a:solidFill>
                      <a:schemeClr val="accent4">
                        <a:lumMod val="20000"/>
                        <a:lumOff val="80000"/>
                      </a:schemeClr>
                    </a:solidFill>
                  </a:tcPr>
                </a:tc>
                <a:tc>
                  <a:txBody>
                    <a:bodyPr/>
                    <a:lstStyle/>
                    <a:p>
                      <a:pPr algn="ctr" fontAlgn="ctr"/>
                      <a:r>
                        <a:rPr lang="fr-FR" sz="1400" b="1" u="none" strike="noStrike">
                          <a:latin typeface="Arial" panose="020B0604020202020204" pitchFamily="34" charset="0"/>
                          <a:cs typeface="Arial" panose="020B0604020202020204" pitchFamily="34" charset="0"/>
                        </a:rPr>
                        <a:t>68,5 %</a:t>
                      </a:r>
                    </a:p>
                  </a:txBody>
                  <a:tcPr marL="7620" marR="7620" marT="7620" marB="0" anchor="ctr">
                    <a:solidFill>
                      <a:schemeClr val="accent4">
                        <a:lumMod val="20000"/>
                        <a:lumOff val="80000"/>
                      </a:schemeClr>
                    </a:solidFill>
                  </a:tcPr>
                </a:tc>
                <a:extLst>
                  <a:ext uri="{0D108BD9-81ED-4DB2-BD59-A6C34878D82A}">
                    <a16:rowId xmlns:a16="http://schemas.microsoft.com/office/drawing/2014/main" val="1398686223"/>
                  </a:ext>
                </a:extLst>
              </a:tr>
              <a:tr h="221770">
                <a:tc>
                  <a:txBody>
                    <a:bodyPr/>
                    <a:lstStyle/>
                    <a:p>
                      <a:pPr algn="l" fontAlgn="ctr"/>
                      <a:r>
                        <a:rPr lang="fr-FR" sz="1400" b="1" u="none" strike="noStrike">
                          <a:latin typeface="Arial" panose="020B0604020202020204" pitchFamily="34" charset="0"/>
                          <a:cs typeface="Arial" panose="020B0604020202020204" pitchFamily="34" charset="0"/>
                        </a:rPr>
                        <a:t>Total (км2)</a:t>
                      </a:r>
                    </a:p>
                  </a:txBody>
                  <a:tcPr marL="7620" marR="7620" marT="7620" marB="0" anchor="ctr">
                    <a:solidFill>
                      <a:schemeClr val="accent2">
                        <a:lumMod val="60000"/>
                        <a:lumOff val="40000"/>
                      </a:schemeClr>
                    </a:solidFill>
                  </a:tcPr>
                </a:tc>
                <a:tc gridSpan="3">
                  <a:txBody>
                    <a:bodyPr/>
                    <a:lstStyle/>
                    <a:p>
                      <a:pPr algn="l" fontAlgn="ctr"/>
                      <a:r>
                        <a:rPr lang="fr-FR" sz="1400" u="none" strike="noStrike">
                          <a:latin typeface="Arial" panose="020B0604020202020204" pitchFamily="34" charset="0"/>
                          <a:cs typeface="Arial" panose="020B0604020202020204" pitchFamily="34" charset="0"/>
                        </a:rPr>
                        <a:t> 1 553 560 км2 </a:t>
                      </a:r>
                    </a:p>
                  </a:txBody>
                  <a:tcPr marL="7620" marR="7620" marT="762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5495988"/>
                  </a:ext>
                </a:extLst>
              </a:tr>
              <a:tr h="443540">
                <a:tc>
                  <a:txBody>
                    <a:bodyPr/>
                    <a:lstStyle/>
                    <a:p>
                      <a:pPr algn="l" fontAlgn="ctr"/>
                      <a:r>
                        <a:rPr lang="fr-FR" sz="1400" b="1" u="none" strike="noStrike">
                          <a:latin typeface="Arial" panose="020B0604020202020204" pitchFamily="34" charset="0"/>
                          <a:cs typeface="Arial" panose="020B0604020202020204" pitchFamily="34" charset="0"/>
                        </a:rPr>
                        <a:t>Densité de population</a:t>
                      </a:r>
                    </a:p>
                  </a:txBody>
                  <a:tcPr marL="7620" marR="7620" marT="7620" marB="0" anchor="ctr">
                    <a:solidFill>
                      <a:schemeClr val="accent2">
                        <a:lumMod val="60000"/>
                        <a:lumOff val="40000"/>
                      </a:schemeClr>
                    </a:solidFill>
                  </a:tcPr>
                </a:tc>
                <a:tc gridSpan="3">
                  <a:txBody>
                    <a:bodyPr/>
                    <a:lstStyle/>
                    <a:p>
                      <a:pPr algn="l" fontAlgn="ctr"/>
                      <a:r>
                        <a:rPr lang="fr-FR" sz="1400" u="none" strike="noStrike">
                          <a:latin typeface="Arial" panose="020B0604020202020204" pitchFamily="34" charset="0"/>
                          <a:cs typeface="Arial" panose="020B0604020202020204" pitchFamily="34" charset="0"/>
                        </a:rPr>
                        <a:t>2 personnes par км2</a:t>
                      </a:r>
                    </a:p>
                  </a:txBody>
                  <a:tcPr marL="7620" marR="7620" marT="762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525351"/>
                  </a:ext>
                </a:extLst>
              </a:tr>
            </a:tbl>
          </a:graphicData>
        </a:graphic>
      </p:graphicFrame>
      <p:graphicFrame>
        <p:nvGraphicFramePr>
          <p:cNvPr id="9" name="Content Placeholder 3">
            <a:extLst>
              <a:ext uri="{FF2B5EF4-FFF2-40B4-BE49-F238E27FC236}">
                <a16:creationId xmlns:a16="http://schemas.microsoft.com/office/drawing/2014/main" id="{A24D3F01-A3E6-45E3-BAE7-794B1E9DACBB}"/>
              </a:ext>
            </a:extLst>
          </p:cNvPr>
          <p:cNvGraphicFramePr>
            <a:graphicFrameLocks noGrp="1"/>
          </p:cNvGraphicFramePr>
          <p:nvPr>
            <p:ph idx="1"/>
          </p:nvPr>
        </p:nvGraphicFramePr>
        <p:xfrm>
          <a:off x="4496744" y="1016080"/>
          <a:ext cx="4170949" cy="2412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C17C888-679A-4C50-A9FE-A2B81BC5E9A5}"/>
              </a:ext>
            </a:extLst>
          </p:cNvPr>
          <p:cNvGraphicFramePr>
            <a:graphicFrameLocks/>
          </p:cNvGraphicFramePr>
          <p:nvPr/>
        </p:nvGraphicFramePr>
        <p:xfrm>
          <a:off x="4496744" y="3516681"/>
          <a:ext cx="4170949" cy="2441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36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46BF-35A6-4279-8912-B76F920174FF}"/>
              </a:ext>
            </a:extLst>
          </p:cNvPr>
          <p:cNvSpPr>
            <a:spLocks noGrp="1"/>
          </p:cNvSpPr>
          <p:nvPr>
            <p:ph type="title"/>
          </p:nvPr>
        </p:nvSpPr>
        <p:spPr>
          <a:xfrm>
            <a:off x="261258" y="425224"/>
            <a:ext cx="7557911" cy="1143000"/>
          </a:xfrm>
        </p:spPr>
        <p:txBody>
          <a:bodyPr>
            <a:normAutofit fontScale="90000"/>
          </a:bodyPr>
          <a:lstStyle/>
          <a:p>
            <a:r>
              <a:rPr lang="fr-FR"/>
              <a:t>Situation en matière de financement de la santé</a:t>
            </a:r>
          </a:p>
        </p:txBody>
      </p:sp>
      <p:graphicFrame>
        <p:nvGraphicFramePr>
          <p:cNvPr id="13" name="Table 12">
            <a:extLst>
              <a:ext uri="{FF2B5EF4-FFF2-40B4-BE49-F238E27FC236}">
                <a16:creationId xmlns:a16="http://schemas.microsoft.com/office/drawing/2014/main" id="{8C86D9F6-63D2-4026-8827-9EFF0DAC550B}"/>
              </a:ext>
            </a:extLst>
          </p:cNvPr>
          <p:cNvGraphicFramePr>
            <a:graphicFrameLocks noGrp="1"/>
          </p:cNvGraphicFramePr>
          <p:nvPr>
            <p:extLst>
              <p:ext uri="{D42A27DB-BD31-4B8C-83A1-F6EECF244321}">
                <p14:modId xmlns:p14="http://schemas.microsoft.com/office/powerpoint/2010/main" val="2542340441"/>
              </p:ext>
            </p:extLst>
          </p:nvPr>
        </p:nvGraphicFramePr>
        <p:xfrm>
          <a:off x="264078" y="1932748"/>
          <a:ext cx="4041221" cy="2796198"/>
        </p:xfrm>
        <a:graphic>
          <a:graphicData uri="http://schemas.openxmlformats.org/drawingml/2006/table">
            <a:tbl>
              <a:tblPr firstRow="1" firstCol="1" bandRow="1">
                <a:tableStyleId>{5C22544A-7EE6-4342-B048-85BDC9FD1C3A}</a:tableStyleId>
              </a:tblPr>
              <a:tblGrid>
                <a:gridCol w="3153377">
                  <a:extLst>
                    <a:ext uri="{9D8B030D-6E8A-4147-A177-3AD203B41FA5}">
                      <a16:colId xmlns:a16="http://schemas.microsoft.com/office/drawing/2014/main" val="4077817374"/>
                    </a:ext>
                  </a:extLst>
                </a:gridCol>
                <a:gridCol w="887844">
                  <a:extLst>
                    <a:ext uri="{9D8B030D-6E8A-4147-A177-3AD203B41FA5}">
                      <a16:colId xmlns:a16="http://schemas.microsoft.com/office/drawing/2014/main" val="732759067"/>
                    </a:ext>
                  </a:extLst>
                </a:gridCol>
              </a:tblGrid>
              <a:tr h="0">
                <a:tc>
                  <a:txBody>
                    <a:bodyPr/>
                    <a:lstStyle/>
                    <a:p>
                      <a:pPr marL="0" marR="0" algn="ctr" latinLnBrk="1">
                        <a:lnSpc>
                          <a:spcPct val="115000"/>
                        </a:lnSpc>
                        <a:spcBef>
                          <a:spcPts val="0"/>
                        </a:spcBef>
                        <a:spcAft>
                          <a:spcPts val="0"/>
                        </a:spcAft>
                      </a:pPr>
                      <a:r>
                        <a:rPr lang="fr-FR" sz="1200">
                          <a:latin typeface="Arial" panose="020B0604020202020204" pitchFamily="34" charset="0"/>
                          <a:cs typeface="Arial" panose="020B0604020202020204" pitchFamily="34" charset="0"/>
                        </a:rPr>
                        <a:t>Indicateurs</a:t>
                      </a:r>
                    </a:p>
                  </a:txBody>
                  <a:tcPr marL="68580" marR="68580" marT="0" marB="0" anchor="ctr"/>
                </a:tc>
                <a:tc>
                  <a:txBody>
                    <a:bodyPr/>
                    <a:lstStyle/>
                    <a:p>
                      <a:pPr marL="0" marR="0" algn="ctr" latinLnBrk="1">
                        <a:lnSpc>
                          <a:spcPct val="115000"/>
                        </a:lnSpc>
                        <a:spcBef>
                          <a:spcPts val="0"/>
                        </a:spcBef>
                        <a:spcAft>
                          <a:spcPts val="0"/>
                        </a:spcAft>
                      </a:pPr>
                      <a:r>
                        <a:rPr lang="fr-FR" sz="1200">
                          <a:latin typeface="Arial" panose="020B0604020202020204" pitchFamily="34" charset="0"/>
                          <a:ea typeface="Malgun Gothic" panose="020B0503020000020004" pitchFamily="34" charset="-127"/>
                          <a:cs typeface="Arial" panose="020B0604020202020204" pitchFamily="34" charset="0"/>
                        </a:rPr>
                        <a:t>2 017</a:t>
                      </a:r>
                    </a:p>
                  </a:txBody>
                  <a:tcPr marL="68580" marR="68580" marT="0" marB="0" anchor="ctr"/>
                </a:tc>
                <a:extLst>
                  <a:ext uri="{0D108BD9-81ED-4DB2-BD59-A6C34878D82A}">
                    <a16:rowId xmlns:a16="http://schemas.microsoft.com/office/drawing/2014/main" val="599521051"/>
                  </a:ext>
                </a:extLst>
              </a:tr>
              <a:tr h="228508">
                <a:tc>
                  <a:txBody>
                    <a:bodyPr/>
                    <a:lstStyle/>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PIB par habitant (USD actuel)</a:t>
                      </a:r>
                    </a:p>
                  </a:txBody>
                  <a:tcPr marL="68580" marR="68580" marT="0" marB="0">
                    <a:solidFill>
                      <a:schemeClr val="accent1">
                        <a:lumMod val="20000"/>
                        <a:lumOff val="80000"/>
                      </a:schemeClr>
                    </a:solidFill>
                  </a:tcPr>
                </a:tc>
                <a:tc>
                  <a:txBody>
                    <a:bodyPr/>
                    <a:lstStyle/>
                    <a:p>
                      <a:pPr marL="0" marR="0" algn="ctr" latinLnBrk="1">
                        <a:lnSpc>
                          <a:spcPct val="115000"/>
                        </a:lnSpc>
                        <a:spcBef>
                          <a:spcPts val="0"/>
                        </a:spcBef>
                        <a:spcAft>
                          <a:spcPts val="0"/>
                        </a:spcAft>
                      </a:pPr>
                      <a:r>
                        <a:rPr lang="fr-FR" sz="1200">
                          <a:solidFill>
                            <a:schemeClr val="tx1"/>
                          </a:solidFill>
                          <a:latin typeface="Arial" panose="020B0604020202020204" pitchFamily="34" charset="0"/>
                          <a:cs typeface="Arial" panose="020B0604020202020204" pitchFamily="34" charset="0"/>
                        </a:rPr>
                        <a:t>3 686</a:t>
                      </a:r>
                    </a:p>
                  </a:txBody>
                  <a:tcPr marL="68580" marR="68580" marT="0" marB="0" anchor="ctr">
                    <a:solidFill>
                      <a:schemeClr val="accent1">
                        <a:lumMod val="20000"/>
                        <a:lumOff val="80000"/>
                      </a:schemeClr>
                    </a:solidFill>
                  </a:tcPr>
                </a:tc>
                <a:extLst>
                  <a:ext uri="{0D108BD9-81ED-4DB2-BD59-A6C34878D82A}">
                    <a16:rowId xmlns:a16="http://schemas.microsoft.com/office/drawing/2014/main" val="836947067"/>
                  </a:ext>
                </a:extLst>
              </a:tr>
              <a:tr h="228508">
                <a:tc>
                  <a:txBody>
                    <a:bodyPr/>
                    <a:lstStyle/>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Dépenses de santé, total </a:t>
                      </a:r>
                    </a:p>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 du PIB)</a:t>
                      </a:r>
                    </a:p>
                  </a:txBody>
                  <a:tcPr marL="68580" marR="68580" marT="0" marB="0">
                    <a:solidFill>
                      <a:schemeClr val="accent1">
                        <a:lumMod val="20000"/>
                        <a:lumOff val="80000"/>
                      </a:schemeClr>
                    </a:solidFill>
                  </a:tcPr>
                </a:tc>
                <a:tc>
                  <a:txBody>
                    <a:bodyPr/>
                    <a:lstStyle/>
                    <a:p>
                      <a:pPr marL="0" marR="0" algn="ctr" latinLnBrk="1">
                        <a:lnSpc>
                          <a:spcPct val="115000"/>
                        </a:lnSpc>
                        <a:spcBef>
                          <a:spcPts val="0"/>
                        </a:spcBef>
                        <a:spcAft>
                          <a:spcPts val="0"/>
                        </a:spcAft>
                      </a:pPr>
                      <a:r>
                        <a:rPr lang="fr-FR" sz="1200">
                          <a:solidFill>
                            <a:schemeClr val="tx1"/>
                          </a:solidFill>
                          <a:latin typeface="Arial" panose="020B0604020202020204" pitchFamily="34" charset="0"/>
                          <a:cs typeface="Arial" panose="020B0604020202020204" pitchFamily="34" charset="0"/>
                        </a:rPr>
                        <a:t>2,4 %</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35474361"/>
                  </a:ext>
                </a:extLst>
              </a:tr>
              <a:tr h="228508">
                <a:tc>
                  <a:txBody>
                    <a:bodyPr/>
                    <a:lstStyle/>
                    <a:p>
                      <a:pPr marL="0" marR="0" algn="just" latinLnBrk="1">
                        <a:lnSpc>
                          <a:spcPct val="115000"/>
                        </a:lnSpc>
                        <a:spcBef>
                          <a:spcPts val="0"/>
                        </a:spcBef>
                        <a:spcAft>
                          <a:spcPts val="0"/>
                        </a:spcAft>
                      </a:pPr>
                      <a:r>
                        <a:rPr lang="fr-FR" sz="1200" b="0" dirty="0">
                          <a:solidFill>
                            <a:schemeClr val="tx1"/>
                          </a:solidFill>
                          <a:latin typeface="Arial" panose="020B0604020202020204" pitchFamily="34" charset="0"/>
                          <a:cs typeface="Arial" panose="020B0604020202020204" pitchFamily="34" charset="0"/>
                        </a:rPr>
                        <a:t>Dépenses de santé, par habitant </a:t>
                      </a:r>
                    </a:p>
                    <a:p>
                      <a:pPr marL="0" marR="0" algn="just" latinLnBrk="1">
                        <a:lnSpc>
                          <a:spcPct val="115000"/>
                        </a:lnSpc>
                        <a:spcBef>
                          <a:spcPts val="0"/>
                        </a:spcBef>
                        <a:spcAft>
                          <a:spcPts val="0"/>
                        </a:spcAft>
                      </a:pPr>
                      <a:r>
                        <a:rPr lang="fr-FR" sz="1200" b="0" dirty="0">
                          <a:solidFill>
                            <a:schemeClr val="tx1"/>
                          </a:solidFill>
                          <a:latin typeface="Arial" panose="020B0604020202020204" pitchFamily="34" charset="0"/>
                          <a:cs typeface="Arial" panose="020B0604020202020204" pitchFamily="34" charset="0"/>
                        </a:rPr>
                        <a:t>(USD actuel)</a:t>
                      </a:r>
                    </a:p>
                  </a:txBody>
                  <a:tcPr marL="68580" marR="68580" marT="0" marB="0">
                    <a:solidFill>
                      <a:schemeClr val="accent1">
                        <a:lumMod val="20000"/>
                        <a:lumOff val="80000"/>
                      </a:schemeClr>
                    </a:solidFill>
                  </a:tcPr>
                </a:tc>
                <a:tc>
                  <a:txBody>
                    <a:bodyPr/>
                    <a:lstStyle/>
                    <a:p>
                      <a:pPr marL="0" marR="0" algn="ctr" latinLnBrk="1">
                        <a:lnSpc>
                          <a:spcPct val="115000"/>
                        </a:lnSpc>
                        <a:spcBef>
                          <a:spcPts val="0"/>
                        </a:spcBef>
                        <a:spcAft>
                          <a:spcPts val="0"/>
                        </a:spcAft>
                      </a:pPr>
                      <a:r>
                        <a:rPr lang="fr-FR" sz="1200">
                          <a:solidFill>
                            <a:schemeClr val="tx1"/>
                          </a:solidFill>
                          <a:latin typeface="Arial" panose="020B0604020202020204" pitchFamily="34" charset="0"/>
                          <a:cs typeface="Arial" panose="020B0604020202020204" pitchFamily="34" charset="0"/>
                        </a:rPr>
                        <a:t>195</a:t>
                      </a:r>
                    </a:p>
                  </a:txBody>
                  <a:tcPr marL="68580" marR="68580" marT="0" marB="0" anchor="ctr">
                    <a:solidFill>
                      <a:schemeClr val="accent1">
                        <a:lumMod val="20000"/>
                        <a:lumOff val="80000"/>
                      </a:schemeClr>
                    </a:solidFill>
                  </a:tcPr>
                </a:tc>
                <a:extLst>
                  <a:ext uri="{0D108BD9-81ED-4DB2-BD59-A6C34878D82A}">
                    <a16:rowId xmlns:a16="http://schemas.microsoft.com/office/drawing/2014/main" val="3107793470"/>
                  </a:ext>
                </a:extLst>
              </a:tr>
              <a:tr h="478283">
                <a:tc>
                  <a:txBody>
                    <a:bodyPr/>
                    <a:lstStyle/>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Dépenses de santé, public </a:t>
                      </a:r>
                    </a:p>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 des dépenses </a:t>
                      </a:r>
                    </a:p>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de l’État) </a:t>
                      </a:r>
                    </a:p>
                  </a:txBody>
                  <a:tcPr marL="68580" marR="68580" marT="0" marB="0">
                    <a:solidFill>
                      <a:schemeClr val="accent1">
                        <a:lumMod val="20000"/>
                        <a:lumOff val="80000"/>
                      </a:schemeClr>
                    </a:solidFill>
                  </a:tcPr>
                </a:tc>
                <a:tc>
                  <a:txBody>
                    <a:bodyPr/>
                    <a:lstStyle/>
                    <a:p>
                      <a:pPr marL="0" marR="0" algn="ctr" latinLnBrk="1">
                        <a:lnSpc>
                          <a:spcPct val="115000"/>
                        </a:lnSpc>
                        <a:spcBef>
                          <a:spcPts val="0"/>
                        </a:spcBef>
                        <a:spcAft>
                          <a:spcPts val="0"/>
                        </a:spcAft>
                      </a:pPr>
                      <a:r>
                        <a:rPr lang="fr-FR" sz="1200">
                          <a:solidFill>
                            <a:schemeClr val="tx1"/>
                          </a:solidFill>
                          <a:latin typeface="Arial" panose="020B0604020202020204" pitchFamily="34" charset="0"/>
                          <a:cs typeface="Arial" panose="020B0604020202020204" pitchFamily="34" charset="0"/>
                        </a:rPr>
                        <a:t>7 %</a:t>
                      </a:r>
                    </a:p>
                  </a:txBody>
                  <a:tcPr marL="68580" marR="68580" marT="0" marB="0" anchor="ctr">
                    <a:solidFill>
                      <a:schemeClr val="accent1">
                        <a:lumMod val="20000"/>
                        <a:lumOff val="80000"/>
                      </a:schemeClr>
                    </a:solidFill>
                  </a:tcPr>
                </a:tc>
                <a:extLst>
                  <a:ext uri="{0D108BD9-81ED-4DB2-BD59-A6C34878D82A}">
                    <a16:rowId xmlns:a16="http://schemas.microsoft.com/office/drawing/2014/main" val="3159885257"/>
                  </a:ext>
                </a:extLst>
              </a:tr>
              <a:tr h="478283">
                <a:tc>
                  <a:txBody>
                    <a:bodyPr/>
                    <a:lstStyle/>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Dépenses de santé, public </a:t>
                      </a:r>
                    </a:p>
                    <a:p>
                      <a:pPr marL="0" marR="0" algn="just"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 du TDS)</a:t>
                      </a:r>
                    </a:p>
                  </a:txBody>
                  <a:tcPr marL="68580" marR="68580" marT="0" marB="0">
                    <a:solidFill>
                      <a:schemeClr val="accent1">
                        <a:lumMod val="20000"/>
                        <a:lumOff val="80000"/>
                      </a:schemeClr>
                    </a:solidFill>
                  </a:tcPr>
                </a:tc>
                <a:tc>
                  <a:txBody>
                    <a:bodyPr/>
                    <a:lstStyle/>
                    <a:p>
                      <a:pPr marL="0" marR="0" algn="ctr" latinLnBrk="1">
                        <a:lnSpc>
                          <a:spcPct val="115000"/>
                        </a:lnSpc>
                        <a:spcBef>
                          <a:spcPts val="0"/>
                        </a:spcBef>
                        <a:spcAft>
                          <a:spcPts val="0"/>
                        </a:spcAft>
                      </a:pPr>
                      <a:r>
                        <a:rPr lang="fr-FR" sz="1200">
                          <a:solidFill>
                            <a:schemeClr val="tx1"/>
                          </a:solidFill>
                          <a:latin typeface="Arial" panose="020B0604020202020204" pitchFamily="34" charset="0"/>
                          <a:cs typeface="Arial" panose="020B0604020202020204" pitchFamily="34" charset="0"/>
                        </a:rPr>
                        <a:t>55 %</a:t>
                      </a:r>
                    </a:p>
                  </a:txBody>
                  <a:tcPr marL="68580" marR="68580" marT="0" marB="0" anchor="ctr">
                    <a:solidFill>
                      <a:schemeClr val="accent1">
                        <a:lumMod val="20000"/>
                        <a:lumOff val="80000"/>
                      </a:schemeClr>
                    </a:solidFill>
                  </a:tcPr>
                </a:tc>
                <a:extLst>
                  <a:ext uri="{0D108BD9-81ED-4DB2-BD59-A6C34878D82A}">
                    <a16:rowId xmlns:a16="http://schemas.microsoft.com/office/drawing/2014/main" val="3305220077"/>
                  </a:ext>
                </a:extLst>
              </a:tr>
              <a:tr h="478283">
                <a:tc>
                  <a:txBody>
                    <a:bodyPr/>
                    <a:lstStyle/>
                    <a:p>
                      <a:pPr marL="0" marR="0" algn="l" latinLnBrk="1">
                        <a:lnSpc>
                          <a:spcPct val="115000"/>
                        </a:lnSpc>
                        <a:spcBef>
                          <a:spcPts val="0"/>
                        </a:spcBef>
                        <a:spcAft>
                          <a:spcPts val="0"/>
                        </a:spcAft>
                      </a:pPr>
                      <a:r>
                        <a:rPr lang="fr-FR" sz="1200" b="0">
                          <a:solidFill>
                            <a:schemeClr val="tx1"/>
                          </a:solidFill>
                          <a:latin typeface="Arial" panose="020B0604020202020204" pitchFamily="34" charset="0"/>
                          <a:cs typeface="Arial" panose="020B0604020202020204" pitchFamily="34" charset="0"/>
                        </a:rPr>
                        <a:t>Dépenses de santé à la charge des patients (% du TDS)</a:t>
                      </a:r>
                    </a:p>
                  </a:txBody>
                  <a:tcPr marL="68580" marR="68580" marT="0" marB="0">
                    <a:solidFill>
                      <a:schemeClr val="accent1">
                        <a:lumMod val="20000"/>
                        <a:lumOff val="80000"/>
                      </a:schemeClr>
                    </a:solidFill>
                  </a:tcPr>
                </a:tc>
                <a:tc>
                  <a:txBody>
                    <a:bodyPr/>
                    <a:lstStyle/>
                    <a:p>
                      <a:pPr marL="0" marR="0" algn="ctr" latinLnBrk="1">
                        <a:lnSpc>
                          <a:spcPct val="115000"/>
                        </a:lnSpc>
                        <a:spcBef>
                          <a:spcPts val="0"/>
                        </a:spcBef>
                        <a:spcAft>
                          <a:spcPts val="0"/>
                        </a:spcAft>
                      </a:pPr>
                      <a:r>
                        <a:rPr lang="fr-FR" sz="1200" dirty="0">
                          <a:solidFill>
                            <a:schemeClr val="tx1"/>
                          </a:solidFill>
                          <a:latin typeface="Arial" panose="020B0604020202020204" pitchFamily="34" charset="0"/>
                          <a:cs typeface="Arial" panose="020B0604020202020204" pitchFamily="34" charset="0"/>
                        </a:rPr>
                        <a:t>42 %</a:t>
                      </a:r>
                    </a:p>
                  </a:txBody>
                  <a:tcPr marL="68580" marR="68580" marT="0" marB="0" anchor="ctr">
                    <a:solidFill>
                      <a:schemeClr val="accent1">
                        <a:lumMod val="20000"/>
                        <a:lumOff val="80000"/>
                      </a:schemeClr>
                    </a:solidFill>
                  </a:tcPr>
                </a:tc>
                <a:extLst>
                  <a:ext uri="{0D108BD9-81ED-4DB2-BD59-A6C34878D82A}">
                    <a16:rowId xmlns:a16="http://schemas.microsoft.com/office/drawing/2014/main" val="2106345216"/>
                  </a:ext>
                </a:extLst>
              </a:tr>
            </a:tbl>
          </a:graphicData>
        </a:graphic>
      </p:graphicFrame>
      <p:sp>
        <p:nvSpPr>
          <p:cNvPr id="7" name="Rectangle: Rounded Corners 6">
            <a:extLst>
              <a:ext uri="{FF2B5EF4-FFF2-40B4-BE49-F238E27FC236}">
                <a16:creationId xmlns:a16="http://schemas.microsoft.com/office/drawing/2014/main" id="{5E2B943D-8F1E-495E-8011-95F7EEA1155B}"/>
              </a:ext>
            </a:extLst>
          </p:cNvPr>
          <p:cNvSpPr/>
          <p:nvPr/>
        </p:nvSpPr>
        <p:spPr>
          <a:xfrm>
            <a:off x="4457699" y="2342289"/>
            <a:ext cx="4428067" cy="333281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chemeClr val="accent1">
                    <a:lumMod val="50000"/>
                  </a:schemeClr>
                </a:solidFill>
                <a:latin typeface="Arial" panose="020B0604020202020204" pitchFamily="34" charset="0"/>
                <a:cs typeface="Arial" panose="020B0604020202020204" pitchFamily="34" charset="0"/>
              </a:rPr>
              <a:t>En bref :</a:t>
            </a:r>
          </a:p>
          <a:p>
            <a:pPr marL="342900" indent="-342900">
              <a:buAutoNum type="arabicPeriod"/>
            </a:pPr>
            <a:r>
              <a:rPr lang="fr-FR" sz="1600" dirty="0">
                <a:solidFill>
                  <a:schemeClr val="accent1">
                    <a:lumMod val="50000"/>
                  </a:schemeClr>
                </a:solidFill>
                <a:latin typeface="Arial" panose="020B0604020202020204" pitchFamily="34" charset="0"/>
                <a:cs typeface="Arial" panose="020B0604020202020204" pitchFamily="34" charset="0"/>
              </a:rPr>
              <a:t>La Mongolie dispose d’un système d’assurance maladie sociale ; </a:t>
            </a:r>
          </a:p>
          <a:p>
            <a:pPr marL="342900" indent="-342900">
              <a:buAutoNum type="arabicPeriod"/>
            </a:pPr>
            <a:r>
              <a:rPr lang="fr-FR" sz="1600" dirty="0">
                <a:solidFill>
                  <a:schemeClr val="accent1">
                    <a:lumMod val="50000"/>
                  </a:schemeClr>
                </a:solidFill>
                <a:latin typeface="Arial" panose="020B0604020202020204" pitchFamily="34" charset="0"/>
                <a:cs typeface="Arial" panose="020B0604020202020204" pitchFamily="34" charset="0"/>
              </a:rPr>
              <a:t>Le taux de couverture des SHI est élevé, avec 90,2 % ;</a:t>
            </a:r>
          </a:p>
          <a:p>
            <a:pPr marL="342900" indent="-342900">
              <a:buAutoNum type="arabicPeriod"/>
            </a:pPr>
            <a:r>
              <a:rPr lang="fr-FR" sz="1600" dirty="0">
                <a:solidFill>
                  <a:schemeClr val="accent1">
                    <a:lumMod val="50000"/>
                  </a:schemeClr>
                </a:solidFill>
                <a:latin typeface="Arial" panose="020B0604020202020204" pitchFamily="34" charset="0"/>
                <a:cs typeface="Arial" panose="020B0604020202020204" pitchFamily="34" charset="0"/>
              </a:rPr>
              <a:t>HIGO est actuellement acheteur principal et doit être transféré au statut d’acheteur stratégique en 2021 ;</a:t>
            </a:r>
          </a:p>
          <a:p>
            <a:pPr marL="342900" indent="-342900">
              <a:buAutoNum type="arabicPeriod"/>
            </a:pPr>
            <a:r>
              <a:rPr lang="fr-FR" sz="1600" dirty="0">
                <a:solidFill>
                  <a:schemeClr val="accent1">
                    <a:lumMod val="50000"/>
                  </a:schemeClr>
                </a:solidFill>
                <a:latin typeface="Arial" panose="020B0604020202020204" pitchFamily="34" charset="0"/>
                <a:cs typeface="Arial" panose="020B0604020202020204" pitchFamily="34" charset="0"/>
              </a:rPr>
              <a:t>Les OOP sont élevés ;</a:t>
            </a:r>
          </a:p>
          <a:p>
            <a:pPr marL="342900" indent="-342900">
              <a:buAutoNum type="arabicPeriod"/>
            </a:pPr>
            <a:r>
              <a:rPr lang="fr-FR" sz="1600" dirty="0">
                <a:solidFill>
                  <a:schemeClr val="accent1">
                    <a:lumMod val="50000"/>
                  </a:schemeClr>
                </a:solidFill>
                <a:latin typeface="Arial" panose="020B0604020202020204" pitchFamily="34" charset="0"/>
                <a:cs typeface="Arial" panose="020B0604020202020204" pitchFamily="34" charset="0"/>
              </a:rPr>
              <a:t>Un financement supplémentaire est nécessaire pour atteindre la CSU.</a:t>
            </a:r>
          </a:p>
        </p:txBody>
      </p:sp>
    </p:spTree>
    <p:extLst>
      <p:ext uri="{BB962C8B-B14F-4D97-AF65-F5344CB8AC3E}">
        <p14:creationId xmlns:p14="http://schemas.microsoft.com/office/powerpoint/2010/main" val="36290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354"/>
            <a:ext cx="7557911" cy="562292"/>
          </a:xfrm>
        </p:spPr>
        <p:txBody>
          <a:bodyPr>
            <a:normAutofit/>
          </a:bodyPr>
          <a:lstStyle/>
          <a:p>
            <a:r>
              <a:rPr lang="fr-FR" sz="3200" b="1"/>
              <a:t>Collaboration public-privé</a:t>
            </a:r>
          </a:p>
        </p:txBody>
      </p:sp>
      <p:sp>
        <p:nvSpPr>
          <p:cNvPr id="3" name="Content Placeholder 2"/>
          <p:cNvSpPr>
            <a:spLocks noGrp="1"/>
          </p:cNvSpPr>
          <p:nvPr>
            <p:ph idx="1"/>
          </p:nvPr>
        </p:nvSpPr>
        <p:spPr>
          <a:xfrm>
            <a:off x="228600" y="1263650"/>
            <a:ext cx="8771467" cy="4949190"/>
          </a:xfrm>
        </p:spPr>
        <p:txBody>
          <a:bodyPr>
            <a:noAutofit/>
          </a:bodyPr>
          <a:lstStyle/>
          <a:p>
            <a:pPr lvl="0">
              <a:buFont typeface="Wingdings" panose="05000000000000000000" pitchFamily="2" charset="2"/>
              <a:buChar char="§"/>
            </a:pPr>
            <a:r>
              <a:rPr lang="fr-FR" sz="1600" dirty="0"/>
              <a:t>Elle se présente sous trois formes principales :</a:t>
            </a:r>
          </a:p>
          <a:p>
            <a:pPr marL="0" lvl="0" indent="0">
              <a:buNone/>
            </a:pPr>
            <a:r>
              <a:rPr lang="fr-FR" sz="1400" dirty="0"/>
              <a:t>	</a:t>
            </a:r>
            <a:r>
              <a:rPr lang="fr-FR" sz="1400" b="1" dirty="0"/>
              <a:t>Règlementation :</a:t>
            </a:r>
          </a:p>
          <a:p>
            <a:pPr lvl="2">
              <a:buFont typeface="Wingdings" panose="05000000000000000000" pitchFamily="2" charset="2"/>
              <a:buChar char="§"/>
            </a:pPr>
            <a:r>
              <a:rPr lang="fr-FR" sz="1400" dirty="0"/>
              <a:t>Contrats d’entrée sur le marché relativement bien établis (permis spéciaux, etc.) ;</a:t>
            </a:r>
          </a:p>
          <a:p>
            <a:pPr lvl="2">
              <a:buFont typeface="Wingdings" panose="05000000000000000000" pitchFamily="2" charset="2"/>
              <a:buChar char="§"/>
            </a:pPr>
            <a:r>
              <a:rPr lang="fr-FR" sz="1400" dirty="0"/>
              <a:t>Normes de qualification professionnelle pour les professionnels de santé (licences) ;</a:t>
            </a:r>
          </a:p>
          <a:p>
            <a:pPr lvl="2">
              <a:buFont typeface="Wingdings" panose="05000000000000000000" pitchFamily="2" charset="2"/>
              <a:buChar char="§"/>
            </a:pPr>
            <a:r>
              <a:rPr lang="fr-FR" sz="1400" dirty="0"/>
              <a:t>Fixation de normes minimales pour la qualité des services de santé. </a:t>
            </a:r>
          </a:p>
          <a:p>
            <a:pPr marL="0" lvl="0" indent="0">
              <a:buNone/>
            </a:pPr>
            <a:r>
              <a:rPr lang="fr-FR" sz="1600" dirty="0"/>
              <a:t>	</a:t>
            </a:r>
            <a:r>
              <a:rPr lang="fr-FR" sz="1400" i="1" dirty="0"/>
              <a:t>Financement :</a:t>
            </a:r>
            <a:r>
              <a:rPr lang="fr-FR" sz="1400" dirty="0"/>
              <a:t> </a:t>
            </a:r>
            <a:r>
              <a:rPr lang="fr-FR" sz="1600" dirty="0"/>
              <a:t>Contractualisation pour soins de santé primaires et services hospitaliers. </a:t>
            </a:r>
          </a:p>
          <a:p>
            <a:pPr marL="0" lvl="0" indent="0">
              <a:buNone/>
            </a:pPr>
            <a:r>
              <a:rPr lang="fr-FR" sz="1600" dirty="0"/>
              <a:t>	</a:t>
            </a:r>
            <a:r>
              <a:rPr lang="fr-FR" sz="1400" b="1" dirty="0"/>
              <a:t>Gérance </a:t>
            </a:r>
            <a:r>
              <a:rPr lang="fr-FR" sz="1600" b="1" dirty="0"/>
              <a:t>: </a:t>
            </a:r>
            <a:r>
              <a:rPr lang="fr-FR" sz="1400" dirty="0"/>
              <a:t>Fixation d’objectifs en matière de politique de santé avec une réglementation limitée du secteur privé. </a:t>
            </a:r>
          </a:p>
          <a:p>
            <a:pPr lvl="0">
              <a:buFont typeface="Wingdings" panose="05000000000000000000" pitchFamily="2" charset="2"/>
              <a:buChar char="§"/>
            </a:pPr>
            <a:r>
              <a:rPr lang="fr-FR" sz="1600" dirty="0"/>
              <a:t>Il n’existe pas de législation définissant le rôle relatif des secteurs public et privé ;</a:t>
            </a:r>
          </a:p>
          <a:p>
            <a:pPr lvl="0">
              <a:buFont typeface="Wingdings" panose="05000000000000000000" pitchFamily="2" charset="2"/>
              <a:buChar char="§"/>
            </a:pPr>
            <a:r>
              <a:rPr lang="fr-FR" sz="1600" dirty="0"/>
              <a:t>L’instabilité politique conduit à une faible durabilité des initiatives portant sur l’élaboration de politiques et des relations ;</a:t>
            </a:r>
          </a:p>
          <a:p>
            <a:pPr lvl="0">
              <a:buFont typeface="Wingdings" panose="05000000000000000000" pitchFamily="2" charset="2"/>
              <a:buChar char="§"/>
            </a:pPr>
            <a:r>
              <a:rPr lang="fr-FR" sz="1600" dirty="0"/>
              <a:t>Un engagement limité avec le secteur privé conduit à une suspicion à l’égard du secteur privé ;</a:t>
            </a:r>
          </a:p>
          <a:p>
            <a:pPr lvl="0">
              <a:buFont typeface="Wingdings" panose="05000000000000000000" pitchFamily="2" charset="2"/>
              <a:buChar char="§"/>
            </a:pPr>
            <a:r>
              <a:rPr lang="fr-FR" sz="1600" dirty="0"/>
              <a:t>Des engagements occasionnels mais aucune structure claire pour assurer un dialogue bilatéral ; </a:t>
            </a:r>
          </a:p>
          <a:p>
            <a:pPr lvl="0">
              <a:buFont typeface="Wingdings" panose="05000000000000000000" pitchFamily="2" charset="2"/>
              <a:buChar char="§"/>
            </a:pPr>
            <a:r>
              <a:rPr lang="fr-FR" sz="1600" dirty="0"/>
              <a:t>Les réseaux professionnels aident les prestataires privés à communiquer ;</a:t>
            </a:r>
          </a:p>
          <a:p>
            <a:pPr lvl="0">
              <a:buFont typeface="Wingdings" panose="05000000000000000000" pitchFamily="2" charset="2"/>
              <a:buChar char="§"/>
            </a:pPr>
            <a:r>
              <a:rPr lang="fr-FR" sz="1600" dirty="0"/>
              <a:t>Des prestataires de soins de santé privés ont formé une association de prestataires de soins de santé privés visant à protéger et à favoriser leurs intérêts communs. </a:t>
            </a:r>
          </a:p>
          <a:p>
            <a:endParaRPr lang="en-US" sz="1600" dirty="0"/>
          </a:p>
        </p:txBody>
      </p:sp>
    </p:spTree>
    <p:extLst>
      <p:ext uri="{BB962C8B-B14F-4D97-AF65-F5344CB8AC3E}">
        <p14:creationId xmlns:p14="http://schemas.microsoft.com/office/powerpoint/2010/main" val="249803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01" y="333376"/>
            <a:ext cx="7557911" cy="671512"/>
          </a:xfrm>
        </p:spPr>
        <p:txBody>
          <a:bodyPr>
            <a:normAutofit fontScale="90000"/>
          </a:bodyPr>
          <a:lstStyle/>
          <a:p>
            <a:r>
              <a:rPr lang="fr-FR" sz="3200" b="1"/>
              <a:t>Expérience de la contractualisation en Mongolie</a:t>
            </a:r>
          </a:p>
        </p:txBody>
      </p:sp>
      <p:sp>
        <p:nvSpPr>
          <p:cNvPr id="3" name="Text Placeholder 2"/>
          <p:cNvSpPr>
            <a:spLocks noGrp="1"/>
          </p:cNvSpPr>
          <p:nvPr>
            <p:ph type="body" idx="1"/>
          </p:nvPr>
        </p:nvSpPr>
        <p:spPr>
          <a:xfrm>
            <a:off x="400401" y="1107810"/>
            <a:ext cx="4040188" cy="660929"/>
          </a:xfrm>
        </p:spPr>
        <p:txBody>
          <a:bodyPr>
            <a:noAutofit/>
          </a:bodyPr>
          <a:lstStyle/>
          <a:p>
            <a:r>
              <a:rPr lang="fr-FR" sz="2000"/>
              <a:t>Actuellement : </a:t>
            </a:r>
            <a:r>
              <a:rPr lang="fr-FR" sz="1600"/>
              <a:t>La contractualisation a un effet limité sur les objectifs du système </a:t>
            </a:r>
          </a:p>
        </p:txBody>
      </p:sp>
      <p:sp>
        <p:nvSpPr>
          <p:cNvPr id="4" name="Content Placeholder 3"/>
          <p:cNvSpPr>
            <a:spLocks noGrp="1"/>
          </p:cNvSpPr>
          <p:nvPr>
            <p:ph sz="half" idx="2"/>
          </p:nvPr>
        </p:nvSpPr>
        <p:spPr>
          <a:xfrm>
            <a:off x="195966" y="1435629"/>
            <a:ext cx="4172833" cy="4572000"/>
          </a:xfrm>
        </p:spPr>
        <p:txBody>
          <a:bodyPr>
            <a:normAutofit fontScale="55000" lnSpcReduction="20000"/>
          </a:bodyPr>
          <a:lstStyle/>
          <a:p>
            <a:pPr marL="0" lvl="0" indent="0">
              <a:buNone/>
            </a:pPr>
            <a:endParaRPr lang="en-US" sz="2600" dirty="0"/>
          </a:p>
          <a:p>
            <a:pPr marL="0" lvl="0" indent="0">
              <a:buNone/>
            </a:pPr>
            <a:endParaRPr lang="en-US" sz="2600" dirty="0"/>
          </a:p>
          <a:p>
            <a:pPr lvl="1">
              <a:buFont typeface="Wingdings" panose="05000000000000000000" pitchFamily="2" charset="2"/>
              <a:buChar char="§"/>
            </a:pPr>
            <a:r>
              <a:rPr lang="fr-FR" sz="2600" dirty="0"/>
              <a:t>Les termes contractuels sont définis par HIGO, il s’agit d’un processus bureaucratique avec un rôle symbolique des parties contractantes ;</a:t>
            </a:r>
          </a:p>
          <a:p>
            <a:pPr lvl="1">
              <a:buFont typeface="Wingdings" panose="05000000000000000000" pitchFamily="2" charset="2"/>
              <a:buChar char="§"/>
            </a:pPr>
            <a:r>
              <a:rPr lang="fr-FR" sz="2600" dirty="0"/>
              <a:t>Fragmentation du financement et du panier de prestations ;</a:t>
            </a:r>
          </a:p>
          <a:p>
            <a:pPr lvl="1">
              <a:buFont typeface="Wingdings" panose="05000000000000000000" pitchFamily="2" charset="2"/>
              <a:buChar char="§"/>
            </a:pPr>
            <a:r>
              <a:rPr lang="fr-FR" sz="2600" dirty="0"/>
              <a:t>Les contrats avec le secteur privé ne couvrent que les services d’hospitalisation ; </a:t>
            </a:r>
          </a:p>
          <a:p>
            <a:pPr lvl="1">
              <a:buFont typeface="Wingdings" panose="05000000000000000000" pitchFamily="2" charset="2"/>
              <a:buChar char="§"/>
            </a:pPr>
            <a:r>
              <a:rPr lang="fr-FR" sz="2600" dirty="0"/>
              <a:t>Dans un passé récent, les taux de remboursement de la DRG étaient 50 % moins élevés que ceux du secteur public ;</a:t>
            </a:r>
          </a:p>
          <a:p>
            <a:pPr lvl="1">
              <a:buFont typeface="Wingdings" panose="05000000000000000000" pitchFamily="2" charset="2"/>
              <a:buChar char="§"/>
            </a:pPr>
            <a:r>
              <a:rPr lang="fr-FR" sz="2600" dirty="0"/>
              <a:t>Les SHI coexistent avec l’ancien financement des allocations directes aux prestataires ;</a:t>
            </a:r>
          </a:p>
          <a:p>
            <a:pPr lvl="1">
              <a:buFont typeface="Wingdings" panose="05000000000000000000" pitchFamily="2" charset="2"/>
              <a:buChar char="§"/>
            </a:pPr>
            <a:r>
              <a:rPr lang="fr-FR" sz="2600" dirty="0"/>
              <a:t>Absence de suivi et d’évaluation « réels » des contrats ;</a:t>
            </a:r>
          </a:p>
          <a:p>
            <a:pPr>
              <a:buFont typeface="Wingdings" panose="05000000000000000000" pitchFamily="2" charset="2"/>
              <a:buChar char="§"/>
            </a:pPr>
            <a:r>
              <a:rPr lang="fr-FR" sz="2600" dirty="0"/>
              <a:t>L’inefficacité des contrats de services de soins de santé primaires passés avec les centres de santé familiale se traduit par un accès universel insuffisant aux services de base. </a:t>
            </a:r>
          </a:p>
        </p:txBody>
      </p:sp>
      <p:sp>
        <p:nvSpPr>
          <p:cNvPr id="5" name="Text Placeholder 4"/>
          <p:cNvSpPr>
            <a:spLocks noGrp="1"/>
          </p:cNvSpPr>
          <p:nvPr>
            <p:ph type="body" sz="quarter" idx="3"/>
          </p:nvPr>
        </p:nvSpPr>
        <p:spPr>
          <a:xfrm>
            <a:off x="4645024" y="1143000"/>
            <a:ext cx="4041775" cy="585258"/>
          </a:xfrm>
        </p:spPr>
        <p:txBody>
          <a:bodyPr>
            <a:normAutofit fontScale="92500" lnSpcReduction="20000"/>
          </a:bodyPr>
          <a:lstStyle/>
          <a:p>
            <a:r>
              <a:rPr lang="fr-FR" sz="2200"/>
              <a:t>Objectif </a:t>
            </a:r>
            <a:r>
              <a:rPr lang="fr-FR"/>
              <a:t>: </a:t>
            </a:r>
            <a:r>
              <a:rPr lang="fr-FR" sz="1700"/>
              <a:t>Passer au modèle de l’acheteur unique en août 2020</a:t>
            </a:r>
          </a:p>
        </p:txBody>
      </p:sp>
      <p:sp>
        <p:nvSpPr>
          <p:cNvPr id="6" name="Content Placeholder 5"/>
          <p:cNvSpPr>
            <a:spLocks noGrp="1"/>
          </p:cNvSpPr>
          <p:nvPr>
            <p:ph sz="quarter" idx="4"/>
          </p:nvPr>
        </p:nvSpPr>
        <p:spPr>
          <a:xfrm>
            <a:off x="4645025" y="1676400"/>
            <a:ext cx="4041775" cy="4241801"/>
          </a:xfrm>
        </p:spPr>
        <p:txBody>
          <a:bodyPr>
            <a:normAutofit fontScale="55000" lnSpcReduction="20000"/>
          </a:bodyPr>
          <a:lstStyle/>
          <a:p>
            <a:pPr marL="0" lvl="0" indent="0">
              <a:buNone/>
            </a:pPr>
            <a:endParaRPr lang="en-US" sz="1200" dirty="0"/>
          </a:p>
          <a:p>
            <a:pPr marL="0" lvl="0" indent="0">
              <a:buNone/>
            </a:pPr>
            <a:r>
              <a:rPr lang="fr-FR" sz="2500" dirty="0"/>
              <a:t>Des changements connexes pour l’achat stratégique en 2021 sont en cours pour profiter aux prestataires publics et privés : </a:t>
            </a:r>
          </a:p>
          <a:p>
            <a:pPr lvl="1">
              <a:buFont typeface="Wingdings" panose="05000000000000000000" pitchFamily="2" charset="2"/>
              <a:buChar char="§"/>
            </a:pPr>
            <a:r>
              <a:rPr lang="fr-FR" sz="2500" dirty="0"/>
              <a:t>Égalisation des conditions contractuelles pour les prestataires publics et privés (avantages et prix) ;</a:t>
            </a:r>
          </a:p>
          <a:p>
            <a:pPr lvl="1">
              <a:buFont typeface="Wingdings" panose="05000000000000000000" pitchFamily="2" charset="2"/>
              <a:buChar char="§"/>
            </a:pPr>
            <a:r>
              <a:rPr lang="fr-FR" sz="2500" dirty="0"/>
              <a:t>Pour la première fois, les prestataires publics et privés deviennent des prestataires concurrents ;</a:t>
            </a:r>
          </a:p>
          <a:p>
            <a:pPr lvl="1">
              <a:buFont typeface="Wingdings" panose="05000000000000000000" pitchFamily="2" charset="2"/>
              <a:buChar char="§"/>
            </a:pPr>
            <a:r>
              <a:rPr lang="fr-FR" sz="2500" dirty="0"/>
              <a:t>Changements structurels au sein de HIGO et renforcement des capacités en matière d’achats stratégiques ; </a:t>
            </a:r>
          </a:p>
          <a:p>
            <a:pPr lvl="1">
              <a:buFont typeface="Wingdings" panose="05000000000000000000" pitchFamily="2" charset="2"/>
              <a:buChar char="§"/>
            </a:pPr>
            <a:r>
              <a:rPr lang="fr-FR" sz="2500" dirty="0"/>
              <a:t>Numérisation de certaines parties du processus de contractualisation ;</a:t>
            </a:r>
          </a:p>
          <a:p>
            <a:pPr lvl="1">
              <a:buFont typeface="Wingdings" panose="05000000000000000000" pitchFamily="2" charset="2"/>
              <a:buChar char="§"/>
            </a:pPr>
            <a:r>
              <a:rPr lang="fr-FR" sz="2500" dirty="0"/>
              <a:t>Les hôpitaux publics passent à une gouvernance autonome : certains en 2021 et les autres en 2020.</a:t>
            </a:r>
          </a:p>
          <a:p>
            <a:endParaRPr lang="en-US" sz="1400" dirty="0"/>
          </a:p>
          <a:p>
            <a:endParaRPr lang="en-US" sz="1400" dirty="0"/>
          </a:p>
        </p:txBody>
      </p:sp>
    </p:spTree>
    <p:extLst>
      <p:ext uri="{BB962C8B-B14F-4D97-AF65-F5344CB8AC3E}">
        <p14:creationId xmlns:p14="http://schemas.microsoft.com/office/powerpoint/2010/main" val="26583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7557911" cy="1143000"/>
          </a:xfrm>
        </p:spPr>
        <p:txBody>
          <a:bodyPr>
            <a:normAutofit fontScale="90000"/>
          </a:bodyPr>
          <a:lstStyle/>
          <a:p>
            <a:br>
              <a:rPr lang="fr-FR" sz="2800" b="1"/>
            </a:br>
            <a:r>
              <a:rPr lang="fr-FR" sz="2800" b="1"/>
              <a:t>Le modèle de l’acheteur unique est la clé du développement efficace futur de la contractualisation dans le pays, alors qu’est-ce qui l’a rendu possible ? </a:t>
            </a:r>
            <a:br>
              <a:rPr lang="fr-FR" sz="2800"/>
            </a:br>
            <a:endParaRPr lang="fr-FR" sz="2800"/>
          </a:p>
        </p:txBody>
      </p:sp>
      <p:sp>
        <p:nvSpPr>
          <p:cNvPr id="3" name="Content Placeholder 2"/>
          <p:cNvSpPr>
            <a:spLocks noGrp="1"/>
          </p:cNvSpPr>
          <p:nvPr>
            <p:ph idx="1"/>
          </p:nvPr>
        </p:nvSpPr>
        <p:spPr>
          <a:xfrm>
            <a:off x="457200" y="1981200"/>
            <a:ext cx="8229600" cy="4525963"/>
          </a:xfrm>
        </p:spPr>
        <p:txBody>
          <a:bodyPr>
            <a:normAutofit/>
          </a:bodyPr>
          <a:lstStyle/>
          <a:p>
            <a:pPr lvl="0">
              <a:buFont typeface="Wingdings" panose="05000000000000000000" pitchFamily="2" charset="2"/>
              <a:buChar char="§"/>
            </a:pPr>
            <a:r>
              <a:rPr lang="fr-FR" sz="1800" dirty="0"/>
              <a:t>Le modèle de l’acheteur unique était à l’ordre du jour de la politique de santé du MOH depuis plus d’une décennie, mais avec peu de soutien ;</a:t>
            </a:r>
          </a:p>
          <a:p>
            <a:pPr lvl="0">
              <a:buFont typeface="Wingdings" panose="05000000000000000000" pitchFamily="2" charset="2"/>
              <a:buChar char="§"/>
            </a:pPr>
            <a:r>
              <a:rPr lang="fr-FR" sz="1800" dirty="0"/>
              <a:t>Ce modèle a reçu davantage de soutien et a été approuvé en 2020 pour les raisons suivantes :</a:t>
            </a:r>
          </a:p>
          <a:p>
            <a:pPr lvl="1">
              <a:buFont typeface="Wingdings" panose="05000000000000000000" pitchFamily="2" charset="2"/>
              <a:buChar char="§"/>
            </a:pPr>
            <a:r>
              <a:rPr lang="fr-FR" sz="1600" dirty="0"/>
              <a:t>La pandémie de Covid-19 a placé le secteur de la santé au premier rang des priorités politiques des politiciens ;</a:t>
            </a:r>
          </a:p>
          <a:p>
            <a:pPr lvl="1">
              <a:buFont typeface="Wingdings" panose="05000000000000000000" pitchFamily="2" charset="2"/>
              <a:buChar char="§"/>
            </a:pPr>
            <a:r>
              <a:rPr lang="fr-FR" sz="1600" dirty="0"/>
              <a:t>Le MOH était suffisamment prêt pour faire avancer la situation ; </a:t>
            </a:r>
          </a:p>
          <a:p>
            <a:pPr lvl="1">
              <a:buFont typeface="Wingdings" panose="05000000000000000000" pitchFamily="2" charset="2"/>
              <a:buChar char="§"/>
            </a:pPr>
            <a:r>
              <a:rPr lang="fr-FR" sz="1600" dirty="0"/>
              <a:t>L’AT de la BAD pour l’amélioration du financement des soins de santé a joué un rôle important pour obtenir la compréhension et le soutien du ministère des Finances (MOF). Le projet est mis en œuvre sous l’égide du MOF ;</a:t>
            </a:r>
          </a:p>
          <a:p>
            <a:pPr lvl="1">
              <a:buFont typeface="Wingdings" panose="05000000000000000000" pitchFamily="2" charset="2"/>
              <a:buChar char="§"/>
            </a:pPr>
            <a:r>
              <a:rPr lang="fr-FR" sz="1600" dirty="0"/>
              <a:t>Présence de représentants des professionnels de la santé au sein du Parlement actuel ;</a:t>
            </a:r>
          </a:p>
          <a:p>
            <a:pPr lvl="1">
              <a:buFont typeface="Wingdings" panose="05000000000000000000" pitchFamily="2" charset="2"/>
              <a:buChar char="§"/>
            </a:pPr>
            <a:r>
              <a:rPr lang="fr-FR" sz="1600" dirty="0"/>
              <a:t>L’opinion publique en général était déjà favorable au secteur de la santé dans son ensemble. </a:t>
            </a:r>
          </a:p>
        </p:txBody>
      </p:sp>
    </p:spTree>
    <p:extLst>
      <p:ext uri="{BB962C8B-B14F-4D97-AF65-F5344CB8AC3E}">
        <p14:creationId xmlns:p14="http://schemas.microsoft.com/office/powerpoint/2010/main" val="428562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78" y="531574"/>
            <a:ext cx="7980256" cy="1143000"/>
          </a:xfrm>
        </p:spPr>
        <p:txBody>
          <a:bodyPr>
            <a:normAutofit fontScale="90000"/>
          </a:bodyPr>
          <a:lstStyle/>
          <a:p>
            <a:r>
              <a:rPr lang="fr-FR" sz="3600" b="1"/>
              <a:t>Difficultés rencontrées dans le cadre de la contractualisation entre les secteurs public et privé </a:t>
            </a:r>
            <a:br>
              <a:rPr lang="fr-FR" sz="3600"/>
            </a:br>
            <a:endParaRPr lang="fr-FR" sz="3600"/>
          </a:p>
        </p:txBody>
      </p:sp>
      <p:sp>
        <p:nvSpPr>
          <p:cNvPr id="3" name="Content Placeholder 2"/>
          <p:cNvSpPr>
            <a:spLocks noGrp="1"/>
          </p:cNvSpPr>
          <p:nvPr>
            <p:ph idx="1"/>
          </p:nvPr>
        </p:nvSpPr>
        <p:spPr>
          <a:xfrm>
            <a:off x="457200" y="1703004"/>
            <a:ext cx="8229600" cy="4525963"/>
          </a:xfrm>
        </p:spPr>
        <p:txBody>
          <a:bodyPr>
            <a:normAutofit/>
          </a:bodyPr>
          <a:lstStyle/>
          <a:p>
            <a:pPr marL="0" lvl="0" indent="0">
              <a:buNone/>
            </a:pPr>
            <a:r>
              <a:rPr lang="fr-FR" sz="2000" dirty="0"/>
              <a:t>Au niveau macro : </a:t>
            </a:r>
          </a:p>
          <a:p>
            <a:pPr lvl="1">
              <a:buFont typeface="Wingdings" panose="05000000000000000000" pitchFamily="2" charset="2"/>
              <a:buChar char="§"/>
            </a:pPr>
            <a:r>
              <a:rPr lang="fr-FR" sz="2000" dirty="0"/>
              <a:t>Division acheteur-prestataire – HIGO n’est pas totalement indépendant, conceptuellement il est compris mais toujours affilié au MOH ;</a:t>
            </a:r>
          </a:p>
          <a:p>
            <a:pPr lvl="1">
              <a:buFont typeface="Wingdings" panose="05000000000000000000" pitchFamily="2" charset="2"/>
              <a:buChar char="§"/>
            </a:pPr>
            <a:r>
              <a:rPr lang="fr-FR" sz="2000" dirty="0"/>
              <a:t>Équilibre entre la gérance du gouvernement, et les rôles des acheteurs et des prestataires dans la négociation des contrats ;</a:t>
            </a:r>
          </a:p>
          <a:p>
            <a:pPr lvl="1">
              <a:buFont typeface="Wingdings" panose="05000000000000000000" pitchFamily="2" charset="2"/>
              <a:buChar char="§"/>
            </a:pPr>
            <a:r>
              <a:rPr lang="fr-FR" sz="2000" dirty="0"/>
              <a:t>La mise en œuvre du modèle de l’acheteur stratégique est un processus complexe ayant un impact à relativement long terme ;</a:t>
            </a:r>
          </a:p>
          <a:p>
            <a:pPr lvl="1">
              <a:buFont typeface="Wingdings" panose="05000000000000000000" pitchFamily="2" charset="2"/>
              <a:buChar char="§"/>
            </a:pPr>
            <a:r>
              <a:rPr lang="fr-FR" sz="2000" dirty="0"/>
              <a:t>Il est peu probable que les solutions « taille unique » pour les prestataires privés réussissent : les variations de taille et de configuration du secteur privé impliquent différents types et différents niveaux de prestation de services.   </a:t>
            </a:r>
            <a:r>
              <a:rPr lang="fr-FR" sz="2000" b="1" dirty="0"/>
              <a:t> </a:t>
            </a:r>
          </a:p>
        </p:txBody>
      </p:sp>
    </p:spTree>
    <p:extLst>
      <p:ext uri="{BB962C8B-B14F-4D97-AF65-F5344CB8AC3E}">
        <p14:creationId xmlns:p14="http://schemas.microsoft.com/office/powerpoint/2010/main" val="398782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a:t>Difficultés rencontrées dans le cadre de la contractualisation entre les secteurs public et privé</a:t>
            </a:r>
          </a:p>
        </p:txBody>
      </p:sp>
      <p:sp>
        <p:nvSpPr>
          <p:cNvPr id="3" name="Content Placeholder 2"/>
          <p:cNvSpPr>
            <a:spLocks noGrp="1"/>
          </p:cNvSpPr>
          <p:nvPr>
            <p:ph idx="1"/>
          </p:nvPr>
        </p:nvSpPr>
        <p:spPr>
          <a:xfrm>
            <a:off x="457200" y="1600200"/>
            <a:ext cx="8391236" cy="4525963"/>
          </a:xfrm>
        </p:spPr>
        <p:txBody>
          <a:bodyPr>
            <a:normAutofit/>
          </a:bodyPr>
          <a:lstStyle/>
          <a:p>
            <a:pPr marL="0" lvl="0" indent="0">
              <a:buNone/>
            </a:pPr>
            <a:r>
              <a:rPr lang="fr-FR" sz="2000" dirty="0"/>
              <a:t>Niveau organisationnel : </a:t>
            </a:r>
          </a:p>
          <a:p>
            <a:pPr lvl="1">
              <a:buFont typeface="Wingdings" panose="05000000000000000000" pitchFamily="2" charset="2"/>
              <a:buChar char="§"/>
            </a:pPr>
            <a:r>
              <a:rPr lang="fr-FR" sz="2000" dirty="0"/>
              <a:t>Capacité institutionnelle : des compétences managériales et techniques de haut niveau sont requises étant donné la complexité des processus de contractualisation (conception des contrats, élaboration des systèmes de paiement, spécification des exigences de qualité et suivi des performances) ;</a:t>
            </a:r>
          </a:p>
          <a:p>
            <a:pPr lvl="1">
              <a:buFont typeface="Wingdings" panose="05000000000000000000" pitchFamily="2" charset="2"/>
              <a:buChar char="§"/>
            </a:pPr>
            <a:r>
              <a:rPr lang="fr-FR" sz="2000" dirty="0"/>
              <a:t>Progression du système d’information de HIGO et mise en place de l’interopérabilité avec les différents systèmes des prestataires de santé ;</a:t>
            </a:r>
          </a:p>
          <a:p>
            <a:pPr lvl="1">
              <a:buFont typeface="Wingdings" panose="05000000000000000000" pitchFamily="2" charset="2"/>
              <a:buChar char="§"/>
            </a:pPr>
            <a:r>
              <a:rPr lang="fr-FR" sz="2000" dirty="0"/>
              <a:t>Processus bureaucratique de négociation, de gestion, de suivi et d’évaluation des performances contractuelles. </a:t>
            </a:r>
          </a:p>
          <a:p>
            <a:endParaRPr lang="en-US" sz="2800" dirty="0"/>
          </a:p>
        </p:txBody>
      </p:sp>
    </p:spTree>
    <p:extLst>
      <p:ext uri="{BB962C8B-B14F-4D97-AF65-F5344CB8AC3E}">
        <p14:creationId xmlns:p14="http://schemas.microsoft.com/office/powerpoint/2010/main" val="323135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588"/>
            <a:ext cx="8538210" cy="1143000"/>
          </a:xfrm>
        </p:spPr>
        <p:txBody>
          <a:bodyPr>
            <a:noAutofit/>
          </a:bodyPr>
          <a:lstStyle/>
          <a:p>
            <a:r>
              <a:rPr lang="fr-FR" sz="2800" b="1"/>
              <a:t>Prochaines étapes : maintenant que la politique adéquate est en place, tout dépend de sa mise en œuvre </a:t>
            </a:r>
          </a:p>
        </p:txBody>
      </p:sp>
      <p:sp>
        <p:nvSpPr>
          <p:cNvPr id="3" name="Content Placeholder 2"/>
          <p:cNvSpPr>
            <a:spLocks noGrp="1"/>
          </p:cNvSpPr>
          <p:nvPr>
            <p:ph idx="1"/>
          </p:nvPr>
        </p:nvSpPr>
        <p:spPr>
          <a:xfrm>
            <a:off x="457199" y="1663702"/>
            <a:ext cx="8049491" cy="5168899"/>
          </a:xfrm>
        </p:spPr>
        <p:txBody>
          <a:bodyPr>
            <a:normAutofit fontScale="40000" lnSpcReduction="20000"/>
          </a:bodyPr>
          <a:lstStyle/>
          <a:p>
            <a:pPr marL="400050" lvl="1" indent="0">
              <a:buNone/>
            </a:pPr>
            <a:endParaRPr lang="en-US" dirty="0"/>
          </a:p>
          <a:p>
            <a:pPr marL="857250" lvl="1" indent="-457200">
              <a:buFont typeface="Wingdings" panose="05000000000000000000" pitchFamily="2" charset="2"/>
              <a:buChar char="§"/>
            </a:pPr>
            <a:r>
              <a:rPr lang="fr-FR" sz="3800" dirty="0"/>
              <a:t>Définir des buts et des objectifs réalistes à court, moyen et long terme sur l’impact des achats stratégiques sur le système ;</a:t>
            </a:r>
          </a:p>
          <a:p>
            <a:pPr marL="857250" lvl="1" indent="-457200">
              <a:buFont typeface="Wingdings" panose="05000000000000000000" pitchFamily="2" charset="2"/>
              <a:buChar char="§"/>
            </a:pPr>
            <a:r>
              <a:rPr lang="fr-FR" sz="3800" dirty="0"/>
              <a:t>Renforcement du rôle de l’intendance avec HIGO ; </a:t>
            </a:r>
          </a:p>
          <a:p>
            <a:pPr marL="857250" lvl="1" indent="-457200">
              <a:buFont typeface="Wingdings" panose="05000000000000000000" pitchFamily="2" charset="2"/>
              <a:buChar char="§"/>
            </a:pPr>
            <a:r>
              <a:rPr lang="fr-FR" sz="3800" dirty="0"/>
              <a:t>Mise en place d’une structure de gouvernance au sein de HIGO pour effectuer des achats stratégiques ; </a:t>
            </a:r>
          </a:p>
          <a:p>
            <a:pPr marL="857250" lvl="1" indent="-457200">
              <a:buFont typeface="Wingdings" panose="05000000000000000000" pitchFamily="2" charset="2"/>
              <a:buChar char="§"/>
            </a:pPr>
            <a:r>
              <a:rPr lang="fr-FR" sz="3800" dirty="0"/>
              <a:t>Renforcement des capacités : formation et éducation du personnel de HIGO ;</a:t>
            </a:r>
          </a:p>
          <a:p>
            <a:pPr marL="857250" lvl="1" indent="-457200">
              <a:buFont typeface="Wingdings" panose="05000000000000000000" pitchFamily="2" charset="2"/>
              <a:buChar char="§"/>
            </a:pPr>
            <a:r>
              <a:rPr lang="fr-FR" sz="3800" dirty="0"/>
              <a:t>Mise en place d’une plateforme HIGO pour des processus de contractualisation efficaces ; </a:t>
            </a:r>
          </a:p>
          <a:p>
            <a:pPr marL="857250" lvl="1" indent="-457200">
              <a:buFont typeface="Wingdings" panose="05000000000000000000" pitchFamily="2" charset="2"/>
              <a:buChar char="§"/>
            </a:pPr>
            <a:r>
              <a:rPr lang="fr-FR" sz="3800" dirty="0"/>
              <a:t>La pandémie de Covid-19 a montré que la télémédecine fait désormais partie des services de santé, et qu’il est donc nécessaire d’adopter des politiques et des réglementations en la matière ;</a:t>
            </a:r>
          </a:p>
          <a:p>
            <a:pPr marL="857250" lvl="1" indent="-457200">
              <a:buFont typeface="Wingdings" panose="05000000000000000000" pitchFamily="2" charset="2"/>
              <a:buChar char="§"/>
            </a:pPr>
            <a:r>
              <a:rPr lang="fr-FR" sz="3800" dirty="0"/>
              <a:t>Introduction de la négociation dans la contractualisation par des modifications dans la réglementation ;</a:t>
            </a:r>
          </a:p>
          <a:p>
            <a:pPr marL="857250" lvl="1" indent="-457200">
              <a:buFont typeface="Wingdings" panose="05000000000000000000" pitchFamily="2" charset="2"/>
              <a:buChar char="§"/>
            </a:pPr>
            <a:r>
              <a:rPr lang="fr-FR" sz="3800" dirty="0"/>
              <a:t>À la lumière de la pandémie de Covid-19, assurer la flexibilité des contrats, en particulier à court et moyen terme, car il est difficile de planifier les services en raison du risque d’exposition à l’infection et des changements dans les modes d’utilisation des services ;</a:t>
            </a:r>
          </a:p>
          <a:p>
            <a:pPr marL="857250" lvl="1" indent="-457200">
              <a:buFont typeface="Wingdings" panose="05000000000000000000" pitchFamily="2" charset="2"/>
              <a:buChar char="§"/>
            </a:pPr>
            <a:r>
              <a:rPr lang="fr-FR" sz="3800" dirty="0"/>
              <a:t>Introduction d’indicateurs de qualité et de performance dans les contrats ; </a:t>
            </a:r>
          </a:p>
          <a:p>
            <a:pPr marL="857250" lvl="1" indent="-457200">
              <a:buFont typeface="Wingdings" panose="05000000000000000000" pitchFamily="2" charset="2"/>
              <a:buChar char="§"/>
            </a:pPr>
            <a:r>
              <a:rPr lang="fr-FR" sz="3800" dirty="0"/>
              <a:t>Introduction d’une méthodologie unifiée pour un suivi et une évaluation efficaces. </a:t>
            </a:r>
          </a:p>
          <a:p>
            <a:pPr marL="857250" lvl="1" indent="-457200">
              <a:buFont typeface="Wingdings" panose="05000000000000000000" pitchFamily="2" charset="2"/>
              <a:buChar char="§"/>
            </a:pPr>
            <a:endParaRPr lang="en-US" sz="3800" dirty="0"/>
          </a:p>
          <a:p>
            <a:pPr marL="914400" lvl="1" indent="-514350"/>
            <a:endParaRPr lang="en-US" sz="3200" dirty="0"/>
          </a:p>
          <a:p>
            <a:pPr marL="914400" lvl="1" indent="-514350"/>
            <a:endParaRPr lang="en-US" dirty="0"/>
          </a:p>
          <a:p>
            <a:pPr marL="857250" lvl="1" indent="-457200">
              <a:buFont typeface="Wingdings" panose="05000000000000000000" pitchFamily="2" charset="2"/>
              <a:buChar char="§"/>
            </a:pPr>
            <a:endParaRPr lang="en-US" dirty="0"/>
          </a:p>
          <a:p>
            <a:pPr marL="914400" lvl="1" indent="-514350"/>
            <a:endParaRPr lang="en-US" dirty="0"/>
          </a:p>
        </p:txBody>
      </p:sp>
    </p:spTree>
    <p:extLst>
      <p:ext uri="{BB962C8B-B14F-4D97-AF65-F5344CB8AC3E}">
        <p14:creationId xmlns:p14="http://schemas.microsoft.com/office/powerpoint/2010/main" val="196285610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1295</Words>
  <Application>Microsoft Office PowerPoint</Application>
  <PresentationFormat>On-screen Show (4:3)</PresentationFormat>
  <Paragraphs>122</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vt:lpstr>
      <vt:lpstr>Wingdings</vt:lpstr>
      <vt:lpstr>2_Office Theme</vt:lpstr>
      <vt:lpstr>Joint Learning Network  Collectif d’engagement du secteur privé</vt:lpstr>
      <vt:lpstr>              Contexte mongol</vt:lpstr>
      <vt:lpstr>Situation en matière de financement de la santé</vt:lpstr>
      <vt:lpstr>Collaboration public-privé</vt:lpstr>
      <vt:lpstr>Expérience de la contractualisation en Mongolie</vt:lpstr>
      <vt:lpstr> Le modèle de l’acheteur unique est la clé du développement efficace futur de la contractualisation dans le pays, alors qu’est-ce qui l’a rendu possible ?  </vt:lpstr>
      <vt:lpstr>Difficultés rencontrées dans le cadre de la contractualisation entre les secteurs public et privé  </vt:lpstr>
      <vt:lpstr>Difficultés rencontrées dans le cadre de la contractualisation entre les secteurs public et privé</vt:lpstr>
      <vt:lpstr>Prochaines étapes : maintenant que la politique adéquate est en place, tout dépend de sa mise en œuvre </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Learning Network   Private Sector Engagement Collaborative</dc:title>
  <dc:creator>Abigail Conners</dc:creator>
  <cp:lastModifiedBy>Abigail Conners</cp:lastModifiedBy>
  <cp:revision>23</cp:revision>
  <dcterms:created xsi:type="dcterms:W3CDTF">2020-12-15T17:36:10Z</dcterms:created>
  <dcterms:modified xsi:type="dcterms:W3CDTF">2021-03-15T14:20:15Z</dcterms:modified>
</cp:coreProperties>
</file>